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3771900" cy="53213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31872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31872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31872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31872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31872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31872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31872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31872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31872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057988" y="2895774"/>
            <a:ext cx="1655924" cy="18961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057988" y="2315596"/>
            <a:ext cx="1655924" cy="593647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sz="quarter" idx="13"/>
          </p:nvPr>
        </p:nvSpPr>
        <p:spPr>
          <a:xfrm>
            <a:off x="857026" y="1888957"/>
            <a:ext cx="2057848" cy="154338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quarter" idx="13"/>
          </p:nvPr>
        </p:nvSpPr>
        <p:spPr>
          <a:xfrm>
            <a:off x="1114257" y="1995467"/>
            <a:ext cx="1543386" cy="93447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057988" y="2952044"/>
            <a:ext cx="1655924" cy="22507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57988" y="3179130"/>
            <a:ext cx="1655924" cy="17885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057988" y="2399399"/>
            <a:ext cx="1655924" cy="52250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quarter" idx="13"/>
          </p:nvPr>
        </p:nvSpPr>
        <p:spPr>
          <a:xfrm>
            <a:off x="1920113" y="1989438"/>
            <a:ext cx="844040" cy="130022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007747" y="1989438"/>
            <a:ext cx="844040" cy="63102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07747" y="2636534"/>
            <a:ext cx="844040" cy="65111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007747" y="1929149"/>
            <a:ext cx="1756406" cy="341636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007747" y="1929149"/>
            <a:ext cx="1756406" cy="341636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07747" y="2298919"/>
            <a:ext cx="1756406" cy="994760"/>
          </a:xfrm>
          <a:prstGeom prst="rect">
            <a:avLst/>
          </a:prstGeom>
        </p:spPr>
        <p:txBody>
          <a:bodyPr anchor="ctr"/>
          <a:lstStyle>
            <a:lvl1pPr marL="222250" indent="-222250" algn="l">
              <a:spcBef>
                <a:spcPts val="2200"/>
              </a:spcBef>
              <a:buSzPct val="145000"/>
              <a:buChar char="•"/>
              <a:defRPr sz="1600"/>
            </a:lvl1pPr>
            <a:lvl2pPr marL="666750" indent="-222250" algn="l">
              <a:spcBef>
                <a:spcPts val="2200"/>
              </a:spcBef>
              <a:buSzPct val="145000"/>
              <a:buChar char="•"/>
              <a:defRPr sz="1600"/>
            </a:lvl2pPr>
            <a:lvl3pPr marL="1111250" indent="-222250" algn="l">
              <a:spcBef>
                <a:spcPts val="2200"/>
              </a:spcBef>
              <a:buSzPct val="145000"/>
              <a:buChar char="•"/>
              <a:defRPr sz="1600"/>
            </a:lvl3pPr>
            <a:lvl4pPr marL="1555750" indent="-222250" algn="l">
              <a:spcBef>
                <a:spcPts val="2200"/>
              </a:spcBef>
              <a:buSzPct val="145000"/>
              <a:buChar char="•"/>
              <a:defRPr sz="1600"/>
            </a:lvl4pPr>
            <a:lvl5pPr marL="2000250" indent="-222250" algn="l">
              <a:spcBef>
                <a:spcPts val="2200"/>
              </a:spcBef>
              <a:buSzPct val="145000"/>
              <a:buChar char="•"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quarter" idx="13"/>
          </p:nvPr>
        </p:nvSpPr>
        <p:spPr>
          <a:xfrm>
            <a:off x="1920113" y="2298919"/>
            <a:ext cx="844040" cy="99476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007747" y="1929149"/>
            <a:ext cx="1756406" cy="341636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07747" y="2298919"/>
            <a:ext cx="844040" cy="994760"/>
          </a:xfrm>
          <a:prstGeom prst="rect">
            <a:avLst/>
          </a:prstGeom>
        </p:spPr>
        <p:txBody>
          <a:bodyPr anchor="ctr"/>
          <a:lstStyle>
            <a:lvl1pPr marL="171450" indent="-171450" algn="l">
              <a:spcBef>
                <a:spcPts val="1700"/>
              </a:spcBef>
              <a:buSzPct val="145000"/>
              <a:buChar char="•"/>
              <a:defRPr sz="1400"/>
            </a:lvl1pPr>
            <a:lvl2pPr marL="514350" indent="-171450" algn="l">
              <a:spcBef>
                <a:spcPts val="1700"/>
              </a:spcBef>
              <a:buSzPct val="145000"/>
              <a:buChar char="•"/>
              <a:defRPr sz="1400"/>
            </a:lvl2pPr>
            <a:lvl3pPr marL="857250" indent="-171450" algn="l">
              <a:spcBef>
                <a:spcPts val="1700"/>
              </a:spcBef>
              <a:buSzPct val="145000"/>
              <a:buChar char="•"/>
              <a:defRPr sz="1400"/>
            </a:lvl3pPr>
            <a:lvl4pPr marL="1200150" indent="-171450" algn="l">
              <a:spcBef>
                <a:spcPts val="1700"/>
              </a:spcBef>
              <a:buSzPct val="145000"/>
              <a:buChar char="•"/>
              <a:defRPr sz="1400"/>
            </a:lvl4pPr>
            <a:lvl5pPr marL="1543050" indent="-171450" algn="l">
              <a:spcBef>
                <a:spcPts val="1700"/>
              </a:spcBef>
              <a:buSzPct val="145000"/>
              <a:buChar char="•"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814536" y="3359996"/>
            <a:ext cx="141757" cy="143078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07747" y="2089919"/>
            <a:ext cx="1756406" cy="1141462"/>
          </a:xfrm>
          <a:prstGeom prst="rect">
            <a:avLst/>
          </a:prstGeom>
        </p:spPr>
        <p:txBody>
          <a:bodyPr anchor="ctr"/>
          <a:lstStyle>
            <a:lvl1pPr marL="222250" indent="-222250" algn="l">
              <a:spcBef>
                <a:spcPts val="2200"/>
              </a:spcBef>
              <a:buSzPct val="145000"/>
              <a:buChar char="•"/>
              <a:defRPr sz="1600"/>
            </a:lvl1pPr>
            <a:lvl2pPr marL="666750" indent="-222250" algn="l">
              <a:spcBef>
                <a:spcPts val="2200"/>
              </a:spcBef>
              <a:buSzPct val="145000"/>
              <a:buChar char="•"/>
              <a:defRPr sz="1600"/>
            </a:lvl2pPr>
            <a:lvl3pPr marL="1111250" indent="-222250" algn="l">
              <a:spcBef>
                <a:spcPts val="2200"/>
              </a:spcBef>
              <a:buSzPct val="145000"/>
              <a:buChar char="•"/>
              <a:defRPr sz="1600"/>
            </a:lvl3pPr>
            <a:lvl4pPr marL="1555750" indent="-222250" algn="l">
              <a:spcBef>
                <a:spcPts val="2200"/>
              </a:spcBef>
              <a:buSzPct val="145000"/>
              <a:buChar char="•"/>
              <a:defRPr sz="1600"/>
            </a:lvl4pPr>
            <a:lvl5pPr marL="2000250" indent="-222250" algn="l">
              <a:spcBef>
                <a:spcPts val="2200"/>
              </a:spcBef>
              <a:buSzPct val="145000"/>
              <a:buChar char="•"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920113" y="2694813"/>
            <a:ext cx="844040" cy="59685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920113" y="2029630"/>
            <a:ext cx="844040" cy="59685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quarter" idx="15"/>
          </p:nvPr>
        </p:nvSpPr>
        <p:spPr>
          <a:xfrm>
            <a:off x="1007747" y="2029630"/>
            <a:ext cx="844040" cy="126204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057988" y="2148197"/>
            <a:ext cx="1655924" cy="52250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038" tIns="8038" rIns="8038" bIns="8038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057988" y="2686774"/>
            <a:ext cx="1655924" cy="17885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038" tIns="8038" rIns="8038" bIns="803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814536" y="3359996"/>
            <a:ext cx="141757" cy="140131"/>
          </a:xfrm>
          <a:prstGeom prst="rect">
            <a:avLst/>
          </a:prstGeom>
          <a:ln w="3175">
            <a:miter lim="400000"/>
          </a:ln>
        </p:spPr>
        <p:txBody>
          <a:bodyPr wrap="none" lIns="8038" tIns="8038" rIns="8038" bIns="8038">
            <a:spAutoFit/>
          </a:bodyPr>
          <a:lstStyle>
            <a:lvl1pPr>
              <a:defRPr sz="800" b="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3187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3187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3187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3187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3187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3187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3187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3187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3187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3187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3187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3187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3187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3187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3187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3187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3187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3187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31872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31872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31872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31872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31872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31872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31872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31872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31872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2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247" y="-2905"/>
            <a:ext cx="3838394" cy="5325245"/>
          </a:xfrm>
          <a:prstGeom prst="rect">
            <a:avLst/>
          </a:prstGeom>
          <a:ln w="3175">
            <a:miter lim="400000"/>
          </a:ln>
        </p:spPr>
      </p:pic>
      <p:pic>
        <p:nvPicPr>
          <p:cNvPr id="120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730" y="169636"/>
            <a:ext cx="3082025" cy="1404304"/>
          </a:xfrm>
          <a:prstGeom prst="rect">
            <a:avLst/>
          </a:prstGeom>
          <a:ln w="3175">
            <a:miter lim="400000"/>
          </a:ln>
        </p:spPr>
      </p:pic>
      <p:sp>
        <p:nvSpPr>
          <p:cNvPr id="121" name="•  Fits size 2 to 4 three legged pots…"/>
          <p:cNvSpPr txBox="1"/>
          <p:nvPr/>
        </p:nvSpPr>
        <p:spPr>
          <a:xfrm>
            <a:off x="174310" y="2518779"/>
            <a:ext cx="1689595" cy="93238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8038" tIns="8038" rIns="8038" bIns="8038" anchor="ctr">
            <a:spAutoFit/>
          </a:bodyPr>
          <a:lstStyle/>
          <a:p>
            <a:pPr marL="139700" indent="-101600" algn="l" defTabSz="457200">
              <a:lnSpc>
                <a:spcPct val="120000"/>
              </a:lnSpc>
              <a:spcBef>
                <a:spcPts val="900"/>
              </a:spcBef>
              <a:defRPr sz="900" b="0"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•  Fits size 2 to 4 three legged pots </a:t>
            </a:r>
          </a:p>
          <a:p>
            <a:pPr marL="139700" indent="-101600" algn="l" defTabSz="457200">
              <a:lnSpc>
                <a:spcPct val="120000"/>
              </a:lnSpc>
              <a:spcBef>
                <a:spcPts val="500"/>
              </a:spcBef>
              <a:defRPr sz="900" b="0"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Flat pots and pans up to 5L</a:t>
            </a:r>
          </a:p>
          <a:p>
            <a:pPr marL="139700" indent="-101600" algn="l" defTabSz="457200">
              <a:lnSpc>
                <a:spcPct val="120000"/>
              </a:lnSpc>
              <a:spcBef>
                <a:spcPts val="500"/>
              </a:spcBef>
              <a:defRPr sz="900" b="0"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Fixed ash collector</a:t>
            </a:r>
          </a:p>
          <a:p>
            <a:pPr marL="139700" indent="-101600" algn="l" defTabSz="457200">
              <a:lnSpc>
                <a:spcPct val="120000"/>
              </a:lnSpc>
              <a:spcBef>
                <a:spcPts val="500"/>
              </a:spcBef>
              <a:defRPr sz="900" b="0"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3 fixed feet</a:t>
            </a:r>
          </a:p>
        </p:txBody>
      </p:sp>
      <p:pic>
        <p:nvPicPr>
          <p:cNvPr id="122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74242" y="1976926"/>
            <a:ext cx="1670216" cy="1697953"/>
          </a:xfrm>
          <a:prstGeom prst="rect">
            <a:avLst/>
          </a:prstGeom>
          <a:ln w="3175">
            <a:miter lim="400000"/>
          </a:ln>
        </p:spPr>
      </p:pic>
      <p:pic>
        <p:nvPicPr>
          <p:cNvPr id="123" name="Image" descr="Imag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526" y="1292676"/>
            <a:ext cx="1739368" cy="2734159"/>
          </a:xfrm>
          <a:prstGeom prst="rect">
            <a:avLst/>
          </a:prstGeom>
          <a:ln w="3175">
            <a:miter lim="400000"/>
          </a:ln>
        </p:spPr>
      </p:pic>
      <p:pic>
        <p:nvPicPr>
          <p:cNvPr id="124" name="Image" descr="Imag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75645" y="1887874"/>
            <a:ext cx="1898817" cy="1799553"/>
          </a:xfrm>
          <a:prstGeom prst="rect">
            <a:avLst/>
          </a:prstGeom>
          <a:ln w="3175">
            <a:miter lim="400000"/>
          </a:ln>
        </p:spPr>
      </p:pic>
      <p:pic>
        <p:nvPicPr>
          <p:cNvPr id="125" name="Image" descr="Imag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3264" y="4104362"/>
            <a:ext cx="1240094" cy="1096579"/>
          </a:xfrm>
          <a:prstGeom prst="rect">
            <a:avLst/>
          </a:prstGeom>
          <a:ln w="3175">
            <a:miter lim="400000"/>
          </a:ln>
        </p:spPr>
      </p:pic>
      <p:pic>
        <p:nvPicPr>
          <p:cNvPr id="126" name="Image" descr="Image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23168" y="3911153"/>
            <a:ext cx="1707453" cy="530952"/>
          </a:xfrm>
          <a:prstGeom prst="rect">
            <a:avLst/>
          </a:prstGeom>
          <a:ln w="3175">
            <a:miter lim="400000"/>
          </a:ln>
        </p:spPr>
      </p:pic>
      <p:sp>
        <p:nvSpPr>
          <p:cNvPr id="127" name="SMALL Mashesha"/>
          <p:cNvSpPr txBox="1"/>
          <p:nvPr/>
        </p:nvSpPr>
        <p:spPr>
          <a:xfrm>
            <a:off x="1850172" y="1846033"/>
            <a:ext cx="974928" cy="71203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8038" tIns="8038" rIns="8038" bIns="8038" anchor="ctr">
            <a:spAutoFit/>
          </a:bodyPr>
          <a:lstStyle/>
          <a:p>
            <a:pPr algn="l" defTabSz="457200">
              <a:lnSpc>
                <a:spcPct val="90000"/>
              </a:lnSpc>
              <a:defRPr sz="1600" b="0" spc="66">
                <a:solidFill>
                  <a:srgbClr val="F5582D"/>
                </a:solidFill>
                <a:latin typeface="Dirty Headline"/>
                <a:ea typeface="Dirty Headline"/>
                <a:cs typeface="Dirty Headline"/>
                <a:sym typeface="Dirty Headline"/>
              </a:defRPr>
            </a:pPr>
            <a:r>
              <a:rPr sz="1900" spc="55">
                <a:solidFill>
                  <a:srgbClr val="FFFFFF"/>
                </a:solidFill>
              </a:rPr>
              <a:t>SMALL</a:t>
            </a:r>
            <a:br>
              <a:rPr sz="2500" spc="75">
                <a:solidFill>
                  <a:srgbClr val="000000"/>
                </a:solidFill>
              </a:rPr>
            </a:br>
            <a:r>
              <a:t>Mashesha</a:t>
            </a:r>
          </a:p>
        </p:txBody>
      </p:sp>
      <p:sp>
        <p:nvSpPr>
          <p:cNvPr id="128" name="Height: 50cm  I  Width: 38cm  I  Mass: 8.5kg"/>
          <p:cNvSpPr txBox="1"/>
          <p:nvPr/>
        </p:nvSpPr>
        <p:spPr>
          <a:xfrm>
            <a:off x="1844980" y="2492497"/>
            <a:ext cx="1583639" cy="33630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8038" tIns="8038" rIns="8038" bIns="8038" anchor="ctr">
            <a:spAutoFit/>
          </a:bodyPr>
          <a:lstStyle/>
          <a:p>
            <a:pPr algn="l" defTabSz="457200">
              <a:lnSpc>
                <a:spcPct val="120000"/>
              </a:lnSpc>
              <a:spcBef>
                <a:spcPts val="500"/>
              </a:spcBef>
              <a:defRPr sz="700" b="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pPr>
            <a:r>
              <a:rPr>
                <a:solidFill>
                  <a:srgbClr val="FFFFFF"/>
                </a:solidFill>
              </a:rPr>
              <a:t>Height: 50cm</a:t>
            </a:r>
            <a:r>
              <a:t>  </a:t>
            </a:r>
            <a:r>
              <a:rPr>
                <a:solidFill>
                  <a:srgbClr val="F5582D"/>
                </a:solidFill>
              </a:rPr>
              <a:t>I</a:t>
            </a:r>
            <a:r>
              <a:t>  </a:t>
            </a:r>
            <a:r>
              <a:rPr>
                <a:solidFill>
                  <a:srgbClr val="FFFFFF"/>
                </a:solidFill>
              </a:rPr>
              <a:t>Width: 38cm </a:t>
            </a:r>
            <a:r>
              <a:t> </a:t>
            </a:r>
            <a:r>
              <a:rPr>
                <a:solidFill>
                  <a:srgbClr val="F5582D"/>
                </a:solidFill>
              </a:rPr>
              <a:t>I</a:t>
            </a:r>
            <a:r>
              <a:t>  </a:t>
            </a:r>
            <a:r>
              <a:rPr>
                <a:solidFill>
                  <a:srgbClr val="FFFFFF"/>
                </a:solidFill>
              </a:rPr>
              <a:t>Mass: 8.5kg</a:t>
            </a:r>
          </a:p>
        </p:txBody>
      </p:sp>
      <p:sp>
        <p:nvSpPr>
          <p:cNvPr id="129" name="•  Fits size 2 to 4 three legged pots…"/>
          <p:cNvSpPr txBox="1"/>
          <p:nvPr/>
        </p:nvSpPr>
        <p:spPr>
          <a:xfrm>
            <a:off x="1791221" y="2878721"/>
            <a:ext cx="1689595" cy="65806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8038" tIns="8038" rIns="8038" bIns="8038" anchor="ctr">
            <a:spAutoFit/>
          </a:bodyPr>
          <a:lstStyle/>
          <a:p>
            <a:pPr marL="139700" indent="-101600" algn="l" defTabSz="457200">
              <a:lnSpc>
                <a:spcPct val="60000"/>
              </a:lnSpc>
              <a:spcBef>
                <a:spcPts val="900"/>
              </a:spcBef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rPr dirty="0"/>
              <a:t>•  Fits size 2 to 4 three legged pots </a:t>
            </a:r>
          </a:p>
          <a:p>
            <a:pPr marL="139700" indent="-101600" algn="l" defTabSz="457200">
              <a:lnSpc>
                <a:spcPct val="6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rPr dirty="0"/>
              <a:t>•  Flat pots and pans up to 5L</a:t>
            </a:r>
          </a:p>
          <a:p>
            <a:pPr marL="139700" indent="-101600" algn="l" defTabSz="457200">
              <a:lnSpc>
                <a:spcPct val="6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rPr dirty="0"/>
              <a:t>•  Fixed ash collector</a:t>
            </a:r>
          </a:p>
          <a:p>
            <a:pPr marL="139700" indent="-101600" algn="l" defTabSz="457200">
              <a:lnSpc>
                <a:spcPct val="6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rPr dirty="0"/>
              <a:t>•  3 fixed feet</a:t>
            </a:r>
          </a:p>
        </p:txBody>
      </p:sp>
      <p:sp>
        <p:nvSpPr>
          <p:cNvPr id="130" name="The Small Mashesha Stove is made with 1.2mm Mild Steel and is painted with a high heat black paint. Fuel sources: wood, charcoal or any biomass briquette."/>
          <p:cNvSpPr txBox="1"/>
          <p:nvPr/>
        </p:nvSpPr>
        <p:spPr>
          <a:xfrm>
            <a:off x="1941201" y="4633653"/>
            <a:ext cx="1696787" cy="48343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038" tIns="8038" rIns="8038" bIns="8038" anchor="ctr">
            <a:spAutoFit/>
          </a:bodyPr>
          <a:lstStyle>
            <a:lvl1pPr algn="just" defTabSz="457200">
              <a:lnSpc>
                <a:spcPct val="120000"/>
              </a:lnSpc>
              <a:defRPr sz="6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lvl1pPr>
          </a:lstStyle>
          <a:p>
            <a:r>
              <a:t>The Small Mashesha Stove is made with 1.2mm Mild Steel and is painted with a high heat black paint. Fuel sources: wood, charcoal or any biomass briquette.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4889" y="-192196"/>
            <a:ext cx="4121678" cy="5584115"/>
          </a:xfrm>
          <a:prstGeom prst="rect">
            <a:avLst/>
          </a:prstGeom>
          <a:ln w="3175">
            <a:miter lim="400000"/>
          </a:ln>
        </p:spPr>
      </p:pic>
      <p:pic>
        <p:nvPicPr>
          <p:cNvPr id="225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146" y="3779749"/>
            <a:ext cx="1164391" cy="1160814"/>
          </a:xfrm>
          <a:prstGeom prst="rect">
            <a:avLst/>
          </a:prstGeom>
          <a:ln w="3175">
            <a:miter lim="400000"/>
          </a:ln>
        </p:spPr>
      </p:pic>
      <p:sp>
        <p:nvSpPr>
          <p:cNvPr id="226" name="Mashesha Stoves use 50% less wood. Saving on wood means that costs can be recovered in approximately 5 months. It also produces less smoke than an open fire which is better for the environment and the chef’s health."/>
          <p:cNvSpPr txBox="1"/>
          <p:nvPr/>
        </p:nvSpPr>
        <p:spPr>
          <a:xfrm>
            <a:off x="502772" y="285960"/>
            <a:ext cx="2880383" cy="117177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038" tIns="8038" rIns="8038" bIns="8038" anchor="ctr">
            <a:spAutoFit/>
          </a:bodyPr>
          <a:lstStyle>
            <a:lvl1pPr algn="just" defTabSz="457200">
              <a:lnSpc>
                <a:spcPct val="120000"/>
              </a:lnSpc>
              <a:defRPr sz="11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lvl1pPr>
          </a:lstStyle>
          <a:p>
            <a:r>
              <a:t>Mashesha Stoves use 50% less wood. Saving on wood means that costs can be recovered in approximately 5 months. It also produces less smoke than an open fire which is better for the environment and the chef’s health.</a:t>
            </a:r>
          </a:p>
        </p:txBody>
      </p:sp>
      <p:pic>
        <p:nvPicPr>
          <p:cNvPr id="227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385" y="1757398"/>
            <a:ext cx="2629130" cy="485705"/>
          </a:xfrm>
          <a:prstGeom prst="rect">
            <a:avLst/>
          </a:prstGeom>
          <a:ln w="3175">
            <a:miter lim="400000"/>
          </a:ln>
        </p:spPr>
      </p:pic>
      <p:pic>
        <p:nvPicPr>
          <p:cNvPr id="228" name="Image" descr="Imag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646" y="1598984"/>
            <a:ext cx="2866035" cy="38101"/>
          </a:xfrm>
          <a:prstGeom prst="rect">
            <a:avLst/>
          </a:prstGeom>
          <a:ln w="3175">
            <a:miter lim="400000"/>
          </a:ln>
        </p:spPr>
      </p:pic>
      <p:sp>
        <p:nvSpPr>
          <p:cNvPr id="229" name="Louise Williamson…"/>
          <p:cNvSpPr txBox="1"/>
          <p:nvPr/>
        </p:nvSpPr>
        <p:spPr>
          <a:xfrm>
            <a:off x="513778" y="2538040"/>
            <a:ext cx="2019198" cy="73045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8038" tIns="8038" rIns="8038" bIns="8038" anchor="ctr">
            <a:spAutoFit/>
          </a:bodyPr>
          <a:lstStyle/>
          <a:p>
            <a:pPr algn="l" defTabSz="457200">
              <a:lnSpc>
                <a:spcPct val="70000"/>
              </a:lnSpc>
              <a:spcBef>
                <a:spcPts val="500"/>
              </a:spcBef>
              <a:defRPr b="0">
                <a:solidFill>
                  <a:srgbClr val="FFFFFF"/>
                </a:solidFill>
                <a:latin typeface="Omnes SemiBold"/>
                <a:ea typeface="Omnes SemiBold"/>
                <a:cs typeface="Omnes SemiBold"/>
                <a:sym typeface="Omnes SemiBold"/>
              </a:defRPr>
            </a:pPr>
            <a:r>
              <a:t>Louise Williamson</a:t>
            </a:r>
          </a:p>
          <a:p>
            <a:pPr algn="l" defTabSz="457200">
              <a:lnSpc>
                <a:spcPct val="7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SemiBold"/>
                <a:ea typeface="Omnes SemiBold"/>
                <a:cs typeface="Omnes SemiBold"/>
                <a:sym typeface="Omnes SemiBold"/>
              </a:defRPr>
            </a:pPr>
            <a:r>
              <a:t>Cell: 072 436 8347</a:t>
            </a:r>
          </a:p>
          <a:p>
            <a:pPr algn="l" defTabSz="457200">
              <a:lnSpc>
                <a:spcPct val="7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SemiBold"/>
                <a:ea typeface="Omnes SemiBold"/>
                <a:cs typeface="Omnes SemiBold"/>
                <a:sym typeface="Omnes SemiBold"/>
              </a:defRPr>
            </a:pPr>
            <a:r>
              <a:t>E-mail:	louise@masheshastoves.com</a:t>
            </a:r>
          </a:p>
          <a:p>
            <a:pPr algn="l" defTabSz="457200">
              <a:lnSpc>
                <a:spcPct val="7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SemiBold"/>
                <a:ea typeface="Omnes SemiBold"/>
                <a:cs typeface="Omnes SemiBold"/>
                <a:sym typeface="Omnes SemiBold"/>
              </a:defRPr>
            </a:pPr>
            <a:r>
              <a:t>Web:	www.Masheshastoves.com</a:t>
            </a:r>
          </a:p>
        </p:txBody>
      </p:sp>
      <p:pic>
        <p:nvPicPr>
          <p:cNvPr id="230" name="Image" descr="Imag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646" y="2308021"/>
            <a:ext cx="2866035" cy="38101"/>
          </a:xfrm>
          <a:prstGeom prst="rect">
            <a:avLst/>
          </a:prstGeom>
          <a:ln w="3175">
            <a:miter lim="400000"/>
          </a:ln>
        </p:spPr>
      </p:pic>
      <p:pic>
        <p:nvPicPr>
          <p:cNvPr id="231" name="Image" descr="Imag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861" y="3327958"/>
            <a:ext cx="3094204" cy="205881"/>
          </a:xfrm>
          <a:prstGeom prst="rect">
            <a:avLst/>
          </a:prstGeom>
          <a:ln w="3175">
            <a:miter lim="400000"/>
          </a:ln>
        </p:spPr>
      </p:pic>
      <p:pic>
        <p:nvPicPr>
          <p:cNvPr id="232" name="Image" descr="Imag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2716" y="3919876"/>
            <a:ext cx="1281824" cy="880560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4889" y="-192196"/>
            <a:ext cx="4121678" cy="5584115"/>
          </a:xfrm>
          <a:prstGeom prst="rect">
            <a:avLst/>
          </a:prstGeom>
          <a:ln w="3175">
            <a:miter lim="400000"/>
          </a:ln>
        </p:spPr>
      </p:pic>
      <p:pic>
        <p:nvPicPr>
          <p:cNvPr id="133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146" y="3779749"/>
            <a:ext cx="1164391" cy="1160814"/>
          </a:xfrm>
          <a:prstGeom prst="rect">
            <a:avLst/>
          </a:prstGeom>
          <a:ln w="3175">
            <a:miter lim="400000"/>
          </a:ln>
        </p:spPr>
      </p:pic>
      <p:pic>
        <p:nvPicPr>
          <p:cNvPr id="134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2716" y="3919876"/>
            <a:ext cx="1281824" cy="880560"/>
          </a:xfrm>
          <a:prstGeom prst="rect">
            <a:avLst/>
          </a:prstGeom>
          <a:ln w="3175">
            <a:miter lim="400000"/>
          </a:ln>
        </p:spPr>
      </p:pic>
      <p:sp>
        <p:nvSpPr>
          <p:cNvPr id="135" name="Mashesha Stoves use 50% less wood. Saving on wood means that costs can be recovered in approximately 5 months. It also produces less smoke than an open fire which is better for the environment and the chef’s health."/>
          <p:cNvSpPr txBox="1"/>
          <p:nvPr/>
        </p:nvSpPr>
        <p:spPr>
          <a:xfrm>
            <a:off x="502772" y="285960"/>
            <a:ext cx="2880383" cy="117177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038" tIns="8038" rIns="8038" bIns="8038" anchor="ctr">
            <a:spAutoFit/>
          </a:bodyPr>
          <a:lstStyle>
            <a:lvl1pPr algn="just" defTabSz="457200">
              <a:lnSpc>
                <a:spcPct val="120000"/>
              </a:lnSpc>
              <a:defRPr sz="11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lvl1pPr>
          </a:lstStyle>
          <a:p>
            <a:r>
              <a:t>Mashesha Stoves use 50% less wood. Saving on wood means that costs can be recovered in approximately 5 months. It also produces less smoke than an open fire which is better for the environment and the chef’s health.</a:t>
            </a:r>
          </a:p>
        </p:txBody>
      </p:sp>
      <p:pic>
        <p:nvPicPr>
          <p:cNvPr id="136" name="Image" descr="Imag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385" y="1757398"/>
            <a:ext cx="2629130" cy="485704"/>
          </a:xfrm>
          <a:prstGeom prst="rect">
            <a:avLst/>
          </a:prstGeom>
          <a:ln w="3175">
            <a:miter lim="400000"/>
          </a:ln>
        </p:spPr>
      </p:pic>
      <p:pic>
        <p:nvPicPr>
          <p:cNvPr id="137" name="Image" descr="Imag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2646" y="1598984"/>
            <a:ext cx="2866035" cy="38101"/>
          </a:xfrm>
          <a:prstGeom prst="rect">
            <a:avLst/>
          </a:prstGeom>
          <a:ln w="3175">
            <a:miter lim="400000"/>
          </a:ln>
        </p:spPr>
      </p:pic>
      <p:sp>
        <p:nvSpPr>
          <p:cNvPr id="138" name="Louise Williamson…"/>
          <p:cNvSpPr txBox="1"/>
          <p:nvPr/>
        </p:nvSpPr>
        <p:spPr>
          <a:xfrm>
            <a:off x="513778" y="2538040"/>
            <a:ext cx="2019198" cy="73045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8038" tIns="8038" rIns="8038" bIns="8038" anchor="ctr">
            <a:spAutoFit/>
          </a:bodyPr>
          <a:lstStyle/>
          <a:p>
            <a:pPr algn="l" defTabSz="457200">
              <a:lnSpc>
                <a:spcPct val="70000"/>
              </a:lnSpc>
              <a:spcBef>
                <a:spcPts val="500"/>
              </a:spcBef>
              <a:defRPr b="0">
                <a:solidFill>
                  <a:srgbClr val="FFFFFF"/>
                </a:solidFill>
                <a:latin typeface="Omnes SemiBold"/>
                <a:ea typeface="Omnes SemiBold"/>
                <a:cs typeface="Omnes SemiBold"/>
                <a:sym typeface="Omnes SemiBold"/>
              </a:defRPr>
            </a:pPr>
            <a:r>
              <a:t>Louise Williamson</a:t>
            </a:r>
          </a:p>
          <a:p>
            <a:pPr algn="l" defTabSz="457200">
              <a:lnSpc>
                <a:spcPct val="7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SemiBold"/>
                <a:ea typeface="Omnes SemiBold"/>
                <a:cs typeface="Omnes SemiBold"/>
                <a:sym typeface="Omnes SemiBold"/>
              </a:defRPr>
            </a:pPr>
            <a:r>
              <a:t>Cell: 072 436 8347</a:t>
            </a:r>
          </a:p>
          <a:p>
            <a:pPr algn="l" defTabSz="457200">
              <a:lnSpc>
                <a:spcPct val="7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SemiBold"/>
                <a:ea typeface="Omnes SemiBold"/>
                <a:cs typeface="Omnes SemiBold"/>
                <a:sym typeface="Omnes SemiBold"/>
              </a:defRPr>
            </a:pPr>
            <a:r>
              <a:t>E-mail:	louise@masheshastoves.com</a:t>
            </a:r>
          </a:p>
          <a:p>
            <a:pPr algn="l" defTabSz="457200">
              <a:lnSpc>
                <a:spcPct val="7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SemiBold"/>
                <a:ea typeface="Omnes SemiBold"/>
                <a:cs typeface="Omnes SemiBold"/>
                <a:sym typeface="Omnes SemiBold"/>
              </a:defRPr>
            </a:pPr>
            <a:r>
              <a:t>Web:	www.Masheshastoves.com</a:t>
            </a:r>
          </a:p>
        </p:txBody>
      </p:sp>
      <p:pic>
        <p:nvPicPr>
          <p:cNvPr id="139" name="Image" descr="Imag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2646" y="2308021"/>
            <a:ext cx="2866035" cy="38101"/>
          </a:xfrm>
          <a:prstGeom prst="rect">
            <a:avLst/>
          </a:prstGeom>
          <a:ln w="3175">
            <a:miter lim="400000"/>
          </a:ln>
        </p:spPr>
      </p:pic>
      <p:pic>
        <p:nvPicPr>
          <p:cNvPr id="140" name="Image" descr="Imag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5861" y="3327959"/>
            <a:ext cx="3094204" cy="205880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247" y="-2905"/>
            <a:ext cx="3838394" cy="5325245"/>
          </a:xfrm>
          <a:prstGeom prst="rect">
            <a:avLst/>
          </a:prstGeom>
          <a:ln w="3175">
            <a:miter lim="400000"/>
          </a:ln>
        </p:spPr>
      </p:pic>
      <p:pic>
        <p:nvPicPr>
          <p:cNvPr id="143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730" y="169636"/>
            <a:ext cx="3082025" cy="1404304"/>
          </a:xfrm>
          <a:prstGeom prst="rect">
            <a:avLst/>
          </a:prstGeom>
          <a:ln w="3175">
            <a:miter lim="400000"/>
          </a:ln>
        </p:spPr>
      </p:pic>
      <p:sp>
        <p:nvSpPr>
          <p:cNvPr id="144" name="•  Fits size 2 to 4 three legged pots…"/>
          <p:cNvSpPr txBox="1"/>
          <p:nvPr/>
        </p:nvSpPr>
        <p:spPr>
          <a:xfrm>
            <a:off x="174310" y="2518779"/>
            <a:ext cx="1689595" cy="93238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8038" tIns="8038" rIns="8038" bIns="8038" anchor="ctr">
            <a:spAutoFit/>
          </a:bodyPr>
          <a:lstStyle/>
          <a:p>
            <a:pPr marL="139700" indent="-101600" algn="l" defTabSz="457200">
              <a:lnSpc>
                <a:spcPct val="120000"/>
              </a:lnSpc>
              <a:spcBef>
                <a:spcPts val="900"/>
              </a:spcBef>
              <a:defRPr sz="900" b="0"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•  Fits size 2 to 4 three legged pots </a:t>
            </a:r>
          </a:p>
          <a:p>
            <a:pPr marL="139700" indent="-101600" algn="l" defTabSz="457200">
              <a:lnSpc>
                <a:spcPct val="120000"/>
              </a:lnSpc>
              <a:spcBef>
                <a:spcPts val="500"/>
              </a:spcBef>
              <a:defRPr sz="900" b="0"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Flat pots and pans up to 5L</a:t>
            </a:r>
          </a:p>
          <a:p>
            <a:pPr marL="139700" indent="-101600" algn="l" defTabSz="457200">
              <a:lnSpc>
                <a:spcPct val="120000"/>
              </a:lnSpc>
              <a:spcBef>
                <a:spcPts val="500"/>
              </a:spcBef>
              <a:defRPr sz="900" b="0"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Fixed ash collector</a:t>
            </a:r>
          </a:p>
          <a:p>
            <a:pPr marL="139700" indent="-101600" algn="l" defTabSz="457200">
              <a:lnSpc>
                <a:spcPct val="120000"/>
              </a:lnSpc>
              <a:spcBef>
                <a:spcPts val="500"/>
              </a:spcBef>
              <a:defRPr sz="900" b="0"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3 fixed feet</a:t>
            </a:r>
          </a:p>
        </p:txBody>
      </p:sp>
      <p:pic>
        <p:nvPicPr>
          <p:cNvPr id="145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74242" y="1976926"/>
            <a:ext cx="1670216" cy="1697953"/>
          </a:xfrm>
          <a:prstGeom prst="rect">
            <a:avLst/>
          </a:prstGeom>
          <a:ln w="3175">
            <a:miter lim="400000"/>
          </a:ln>
        </p:spPr>
      </p:pic>
      <p:pic>
        <p:nvPicPr>
          <p:cNvPr id="146" name="Image" descr="Imag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5645" y="1887874"/>
            <a:ext cx="1898817" cy="1799553"/>
          </a:xfrm>
          <a:prstGeom prst="rect">
            <a:avLst/>
          </a:prstGeom>
          <a:ln w="3175">
            <a:miter lim="400000"/>
          </a:ln>
        </p:spPr>
      </p:pic>
      <p:pic>
        <p:nvPicPr>
          <p:cNvPr id="147" name="Image" descr="Imag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3264" y="4104362"/>
            <a:ext cx="1240094" cy="1096579"/>
          </a:xfrm>
          <a:prstGeom prst="rect">
            <a:avLst/>
          </a:prstGeom>
          <a:ln w="3175">
            <a:miter lim="400000"/>
          </a:ln>
        </p:spPr>
      </p:pic>
      <p:pic>
        <p:nvPicPr>
          <p:cNvPr id="148" name="Image" descr="Imag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1568" y="3911153"/>
            <a:ext cx="1707453" cy="530952"/>
          </a:xfrm>
          <a:prstGeom prst="rect">
            <a:avLst/>
          </a:prstGeom>
          <a:ln w="3175">
            <a:miter lim="400000"/>
          </a:ln>
        </p:spPr>
      </p:pic>
      <p:sp>
        <p:nvSpPr>
          <p:cNvPr id="149" name="LARGE Mashesha"/>
          <p:cNvSpPr txBox="1"/>
          <p:nvPr/>
        </p:nvSpPr>
        <p:spPr>
          <a:xfrm>
            <a:off x="1850172" y="1846033"/>
            <a:ext cx="974928" cy="71203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8038" tIns="8038" rIns="8038" bIns="8038" anchor="ctr">
            <a:spAutoFit/>
          </a:bodyPr>
          <a:lstStyle/>
          <a:p>
            <a:pPr algn="l" defTabSz="457200">
              <a:lnSpc>
                <a:spcPct val="90000"/>
              </a:lnSpc>
              <a:defRPr sz="1600" b="0" spc="66">
                <a:solidFill>
                  <a:srgbClr val="F5582D"/>
                </a:solidFill>
                <a:latin typeface="Dirty Headline"/>
                <a:ea typeface="Dirty Headline"/>
                <a:cs typeface="Dirty Headline"/>
                <a:sym typeface="Dirty Headline"/>
              </a:defRPr>
            </a:pPr>
            <a:r>
              <a:rPr sz="1900" spc="55">
                <a:solidFill>
                  <a:srgbClr val="FFFFFF"/>
                </a:solidFill>
              </a:rPr>
              <a:t>LARGE</a:t>
            </a:r>
            <a:br>
              <a:rPr sz="2500" spc="75">
                <a:solidFill>
                  <a:srgbClr val="000000"/>
                </a:solidFill>
              </a:rPr>
            </a:br>
            <a:r>
              <a:t>Mashesha</a:t>
            </a:r>
          </a:p>
        </p:txBody>
      </p:sp>
      <p:sp>
        <p:nvSpPr>
          <p:cNvPr id="150" name="Height: 66cm  I  Width: 50cm  I  Mass: 25kg"/>
          <p:cNvSpPr txBox="1"/>
          <p:nvPr/>
        </p:nvSpPr>
        <p:spPr>
          <a:xfrm>
            <a:off x="1844980" y="2492497"/>
            <a:ext cx="1562303" cy="33630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8038" tIns="8038" rIns="8038" bIns="8038" anchor="ctr">
            <a:spAutoFit/>
          </a:bodyPr>
          <a:lstStyle/>
          <a:p>
            <a:pPr algn="l" defTabSz="457200">
              <a:lnSpc>
                <a:spcPct val="120000"/>
              </a:lnSpc>
              <a:spcBef>
                <a:spcPts val="500"/>
              </a:spcBef>
              <a:defRPr sz="700" b="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pPr>
            <a:r>
              <a:rPr>
                <a:solidFill>
                  <a:srgbClr val="FFFFFF"/>
                </a:solidFill>
              </a:rPr>
              <a:t>Height: 66cm</a:t>
            </a:r>
            <a:r>
              <a:t>  </a:t>
            </a:r>
            <a:r>
              <a:rPr>
                <a:solidFill>
                  <a:srgbClr val="F5582D"/>
                </a:solidFill>
              </a:rPr>
              <a:t>I</a:t>
            </a:r>
            <a:r>
              <a:t>  </a:t>
            </a:r>
            <a:r>
              <a:rPr>
                <a:solidFill>
                  <a:srgbClr val="FFFFFF"/>
                </a:solidFill>
              </a:rPr>
              <a:t>Width: 50cm </a:t>
            </a:r>
            <a:r>
              <a:t> </a:t>
            </a:r>
            <a:r>
              <a:rPr>
                <a:solidFill>
                  <a:srgbClr val="F5582D"/>
                </a:solidFill>
              </a:rPr>
              <a:t>I</a:t>
            </a:r>
            <a:r>
              <a:t>  </a:t>
            </a:r>
            <a:r>
              <a:rPr>
                <a:solidFill>
                  <a:srgbClr val="FFFFFF"/>
                </a:solidFill>
              </a:rPr>
              <a:t>Mass: 25kg</a:t>
            </a:r>
          </a:p>
        </p:txBody>
      </p:sp>
      <p:sp>
        <p:nvSpPr>
          <p:cNvPr id="151" name="•. Removable triangle…"/>
          <p:cNvSpPr txBox="1"/>
          <p:nvPr/>
        </p:nvSpPr>
        <p:spPr>
          <a:xfrm>
            <a:off x="1791221" y="2689491"/>
            <a:ext cx="1102207" cy="103652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8038" tIns="8038" rIns="8038" bIns="8038" anchor="ctr">
            <a:spAutoFit/>
          </a:bodyPr>
          <a:lstStyle/>
          <a:p>
            <a:pPr marL="139700" indent="-101600" algn="l" defTabSz="457200">
              <a:lnSpc>
                <a:spcPct val="3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•. Removable triangle </a:t>
            </a:r>
          </a:p>
          <a:p>
            <a:pPr marL="139700" indent="-101600" algn="l" defTabSz="457200">
              <a:lnSpc>
                <a:spcPct val="3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    pot standFlat pots </a:t>
            </a:r>
          </a:p>
          <a:p>
            <a:pPr marL="139700" indent="-101600" algn="l" defTabSz="457200">
              <a:lnSpc>
                <a:spcPct val="3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    up to 50L</a:t>
            </a:r>
          </a:p>
          <a:p>
            <a:pPr marL="139700" indent="-101600" algn="l" defTabSz="457200">
              <a:lnSpc>
                <a:spcPct val="2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endParaRPr/>
          </a:p>
          <a:p>
            <a:pPr marL="139700" indent="-101600" algn="l" defTabSz="457200">
              <a:lnSpc>
                <a:spcPct val="2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•. Fixed ash collector</a:t>
            </a:r>
          </a:p>
          <a:p>
            <a:pPr marL="139700" indent="-101600" algn="l" defTabSz="457200">
              <a:lnSpc>
                <a:spcPct val="2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endParaRPr/>
          </a:p>
          <a:p>
            <a:pPr marL="139700" indent="-101600" algn="l" defTabSz="457200">
              <a:lnSpc>
                <a:spcPct val="9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•. 3 fixed feet</a:t>
            </a:r>
          </a:p>
          <a:p>
            <a:pPr marL="139700" indent="-101600" algn="l" defTabSz="457200">
              <a:lnSpc>
                <a:spcPct val="9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•. Pot support rods</a:t>
            </a:r>
          </a:p>
        </p:txBody>
      </p:sp>
      <p:sp>
        <p:nvSpPr>
          <p:cNvPr id="152" name="The Small Mashesha Stove is made with 1.2mm Mild Steel and is painted with a high heat black paint. Fuel sources: wood, charcoal or any biomass briquette."/>
          <p:cNvSpPr txBox="1"/>
          <p:nvPr/>
        </p:nvSpPr>
        <p:spPr>
          <a:xfrm>
            <a:off x="1839601" y="4664133"/>
            <a:ext cx="1696787" cy="42247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038" tIns="8038" rIns="8038" bIns="8038" anchor="ctr">
            <a:spAutoFit/>
          </a:bodyPr>
          <a:lstStyle>
            <a:lvl1pPr algn="just" defTabSz="457200">
              <a:defRPr sz="6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lvl1pPr>
          </a:lstStyle>
          <a:p>
            <a:r>
              <a:t>The Small Mashesha Stove is made with 1.2mm Mild Steel and is painted with a high heat black paint. Fuel sources: wood, charcoal or any biomass briquette.</a:t>
            </a:r>
          </a:p>
        </p:txBody>
      </p:sp>
      <p:pic>
        <p:nvPicPr>
          <p:cNvPr id="153" name="Image" descr="Image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095" y="1197426"/>
            <a:ext cx="1766825" cy="2873859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4889" y="-192196"/>
            <a:ext cx="4121678" cy="5584115"/>
          </a:xfrm>
          <a:prstGeom prst="rect">
            <a:avLst/>
          </a:prstGeom>
          <a:ln w="3175">
            <a:miter lim="400000"/>
          </a:ln>
        </p:spPr>
      </p:pic>
      <p:pic>
        <p:nvPicPr>
          <p:cNvPr id="15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146" y="3779749"/>
            <a:ext cx="1164391" cy="1160814"/>
          </a:xfrm>
          <a:prstGeom prst="rect">
            <a:avLst/>
          </a:prstGeom>
          <a:ln w="3175">
            <a:miter lim="400000"/>
          </a:ln>
        </p:spPr>
      </p:pic>
      <p:sp>
        <p:nvSpPr>
          <p:cNvPr id="157" name="Mashesha Stoves use 50% less wood. Saving on wood means that costs can be recovered in approximately 5 months. It also produces less smoke than an open fire which is better for the environment and the chef’s health."/>
          <p:cNvSpPr txBox="1"/>
          <p:nvPr/>
        </p:nvSpPr>
        <p:spPr>
          <a:xfrm>
            <a:off x="502772" y="285960"/>
            <a:ext cx="2880383" cy="117177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038" tIns="8038" rIns="8038" bIns="8038" anchor="ctr">
            <a:spAutoFit/>
          </a:bodyPr>
          <a:lstStyle>
            <a:lvl1pPr algn="just" defTabSz="457200">
              <a:lnSpc>
                <a:spcPct val="120000"/>
              </a:lnSpc>
              <a:defRPr sz="11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lvl1pPr>
          </a:lstStyle>
          <a:p>
            <a:r>
              <a:t>Mashesha Stoves use 50% less wood. Saving on wood means that costs can be recovered in approximately 5 months. It also produces less smoke than an open fire which is better for the environment and the chef’s health.</a:t>
            </a:r>
          </a:p>
        </p:txBody>
      </p:sp>
      <p:pic>
        <p:nvPicPr>
          <p:cNvPr id="158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385" y="1757398"/>
            <a:ext cx="2629130" cy="485705"/>
          </a:xfrm>
          <a:prstGeom prst="rect">
            <a:avLst/>
          </a:prstGeom>
          <a:ln w="3175">
            <a:miter lim="400000"/>
          </a:ln>
        </p:spPr>
      </p:pic>
      <p:pic>
        <p:nvPicPr>
          <p:cNvPr id="159" name="Image" descr="Imag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646" y="1598984"/>
            <a:ext cx="2866035" cy="38101"/>
          </a:xfrm>
          <a:prstGeom prst="rect">
            <a:avLst/>
          </a:prstGeom>
          <a:ln w="3175">
            <a:miter lim="400000"/>
          </a:ln>
        </p:spPr>
      </p:pic>
      <p:sp>
        <p:nvSpPr>
          <p:cNvPr id="160" name="Louise Williamson…"/>
          <p:cNvSpPr txBox="1"/>
          <p:nvPr/>
        </p:nvSpPr>
        <p:spPr>
          <a:xfrm>
            <a:off x="513778" y="2538040"/>
            <a:ext cx="2019198" cy="73045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8038" tIns="8038" rIns="8038" bIns="8038" anchor="ctr">
            <a:spAutoFit/>
          </a:bodyPr>
          <a:lstStyle/>
          <a:p>
            <a:pPr algn="l" defTabSz="457200">
              <a:lnSpc>
                <a:spcPct val="70000"/>
              </a:lnSpc>
              <a:spcBef>
                <a:spcPts val="500"/>
              </a:spcBef>
              <a:defRPr b="0">
                <a:solidFill>
                  <a:srgbClr val="FFFFFF"/>
                </a:solidFill>
                <a:latin typeface="Omnes SemiBold"/>
                <a:ea typeface="Omnes SemiBold"/>
                <a:cs typeface="Omnes SemiBold"/>
                <a:sym typeface="Omnes SemiBold"/>
              </a:defRPr>
            </a:pPr>
            <a:r>
              <a:t>Louise Williamson</a:t>
            </a:r>
          </a:p>
          <a:p>
            <a:pPr algn="l" defTabSz="457200">
              <a:lnSpc>
                <a:spcPct val="7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SemiBold"/>
                <a:ea typeface="Omnes SemiBold"/>
                <a:cs typeface="Omnes SemiBold"/>
                <a:sym typeface="Omnes SemiBold"/>
              </a:defRPr>
            </a:pPr>
            <a:r>
              <a:t>Cell: 072 436 8347</a:t>
            </a:r>
          </a:p>
          <a:p>
            <a:pPr algn="l" defTabSz="457200">
              <a:lnSpc>
                <a:spcPct val="7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SemiBold"/>
                <a:ea typeface="Omnes SemiBold"/>
                <a:cs typeface="Omnes SemiBold"/>
                <a:sym typeface="Omnes SemiBold"/>
              </a:defRPr>
            </a:pPr>
            <a:r>
              <a:t>E-mail:	louise@masheshastoves.com</a:t>
            </a:r>
          </a:p>
          <a:p>
            <a:pPr algn="l" defTabSz="457200">
              <a:lnSpc>
                <a:spcPct val="7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SemiBold"/>
                <a:ea typeface="Omnes SemiBold"/>
                <a:cs typeface="Omnes SemiBold"/>
                <a:sym typeface="Omnes SemiBold"/>
              </a:defRPr>
            </a:pPr>
            <a:r>
              <a:t>Web:	www.Masheshastoves.com</a:t>
            </a:r>
          </a:p>
        </p:txBody>
      </p:sp>
      <p:pic>
        <p:nvPicPr>
          <p:cNvPr id="161" name="Image" descr="Imag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646" y="2308021"/>
            <a:ext cx="2866035" cy="38101"/>
          </a:xfrm>
          <a:prstGeom prst="rect">
            <a:avLst/>
          </a:prstGeom>
          <a:ln w="3175">
            <a:miter lim="400000"/>
          </a:ln>
        </p:spPr>
      </p:pic>
      <p:pic>
        <p:nvPicPr>
          <p:cNvPr id="162" name="Image" descr="Imag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861" y="3327958"/>
            <a:ext cx="3094204" cy="205881"/>
          </a:xfrm>
          <a:prstGeom prst="rect">
            <a:avLst/>
          </a:prstGeom>
          <a:ln w="3175">
            <a:miter lim="400000"/>
          </a:ln>
        </p:spPr>
      </p:pic>
      <p:pic>
        <p:nvPicPr>
          <p:cNvPr id="163" name="Image" descr="Imag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2716" y="3919876"/>
            <a:ext cx="1281824" cy="880560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247" y="-2905"/>
            <a:ext cx="3838394" cy="5325245"/>
          </a:xfrm>
          <a:prstGeom prst="rect">
            <a:avLst/>
          </a:prstGeom>
          <a:ln w="3175">
            <a:miter lim="400000"/>
          </a:ln>
        </p:spPr>
      </p:pic>
      <p:pic>
        <p:nvPicPr>
          <p:cNvPr id="16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730" y="169636"/>
            <a:ext cx="3082025" cy="1404304"/>
          </a:xfrm>
          <a:prstGeom prst="rect">
            <a:avLst/>
          </a:prstGeom>
          <a:ln w="3175">
            <a:miter lim="400000"/>
          </a:ln>
        </p:spPr>
      </p:pic>
      <p:sp>
        <p:nvSpPr>
          <p:cNvPr id="167" name="•  Fits size 2 to 4 three legged pots…"/>
          <p:cNvSpPr txBox="1"/>
          <p:nvPr/>
        </p:nvSpPr>
        <p:spPr>
          <a:xfrm>
            <a:off x="174310" y="2518779"/>
            <a:ext cx="1689595" cy="93238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8038" tIns="8038" rIns="8038" bIns="8038" anchor="ctr">
            <a:spAutoFit/>
          </a:bodyPr>
          <a:lstStyle/>
          <a:p>
            <a:pPr marL="139700" indent="-101600" algn="l" defTabSz="457200">
              <a:lnSpc>
                <a:spcPct val="120000"/>
              </a:lnSpc>
              <a:spcBef>
                <a:spcPts val="900"/>
              </a:spcBef>
              <a:defRPr sz="900" b="0"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•  Fits size 2 to 4 three legged pots </a:t>
            </a:r>
          </a:p>
          <a:p>
            <a:pPr marL="139700" indent="-101600" algn="l" defTabSz="457200">
              <a:lnSpc>
                <a:spcPct val="120000"/>
              </a:lnSpc>
              <a:spcBef>
                <a:spcPts val="500"/>
              </a:spcBef>
              <a:defRPr sz="900" b="0"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Flat pots and pans up to 5L</a:t>
            </a:r>
          </a:p>
          <a:p>
            <a:pPr marL="139700" indent="-101600" algn="l" defTabSz="457200">
              <a:lnSpc>
                <a:spcPct val="120000"/>
              </a:lnSpc>
              <a:spcBef>
                <a:spcPts val="500"/>
              </a:spcBef>
              <a:defRPr sz="900" b="0"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Fixed ash collector</a:t>
            </a:r>
          </a:p>
          <a:p>
            <a:pPr marL="139700" indent="-101600" algn="l" defTabSz="457200">
              <a:lnSpc>
                <a:spcPct val="120000"/>
              </a:lnSpc>
              <a:spcBef>
                <a:spcPts val="500"/>
              </a:spcBef>
              <a:defRPr sz="900" b="0"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3 fixed feet</a:t>
            </a:r>
          </a:p>
        </p:txBody>
      </p:sp>
      <p:pic>
        <p:nvPicPr>
          <p:cNvPr id="168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74242" y="1976926"/>
            <a:ext cx="1670216" cy="1697953"/>
          </a:xfrm>
          <a:prstGeom prst="rect">
            <a:avLst/>
          </a:prstGeom>
          <a:ln w="3175">
            <a:miter lim="400000"/>
          </a:ln>
        </p:spPr>
      </p:pic>
      <p:pic>
        <p:nvPicPr>
          <p:cNvPr id="169" name="Image" descr="Imag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5645" y="1887874"/>
            <a:ext cx="1898817" cy="1799553"/>
          </a:xfrm>
          <a:prstGeom prst="rect">
            <a:avLst/>
          </a:prstGeom>
          <a:ln w="3175">
            <a:miter lim="400000"/>
          </a:ln>
        </p:spPr>
      </p:pic>
      <p:pic>
        <p:nvPicPr>
          <p:cNvPr id="170" name="Image" descr="Imag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3264" y="4104362"/>
            <a:ext cx="1240094" cy="1096579"/>
          </a:xfrm>
          <a:prstGeom prst="rect">
            <a:avLst/>
          </a:prstGeom>
          <a:ln w="3175">
            <a:miter lim="400000"/>
          </a:ln>
        </p:spPr>
      </p:pic>
      <p:sp>
        <p:nvSpPr>
          <p:cNvPr id="171" name="Height: 66cm  I  Width: 50cm  I  Mass: 33kg"/>
          <p:cNvSpPr txBox="1"/>
          <p:nvPr/>
        </p:nvSpPr>
        <p:spPr>
          <a:xfrm>
            <a:off x="1844980" y="2492497"/>
            <a:ext cx="1562303" cy="33630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8038" tIns="8038" rIns="8038" bIns="8038" anchor="ctr">
            <a:spAutoFit/>
          </a:bodyPr>
          <a:lstStyle/>
          <a:p>
            <a:pPr algn="l" defTabSz="457200">
              <a:lnSpc>
                <a:spcPct val="120000"/>
              </a:lnSpc>
              <a:spcBef>
                <a:spcPts val="500"/>
              </a:spcBef>
              <a:defRPr sz="700" b="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pPr>
            <a:r>
              <a:rPr>
                <a:solidFill>
                  <a:srgbClr val="FFFFFF"/>
                </a:solidFill>
              </a:rPr>
              <a:t>Height: 66cm</a:t>
            </a:r>
            <a:r>
              <a:t>  </a:t>
            </a:r>
            <a:r>
              <a:rPr>
                <a:solidFill>
                  <a:srgbClr val="F5582D"/>
                </a:solidFill>
              </a:rPr>
              <a:t>I</a:t>
            </a:r>
            <a:r>
              <a:t>  </a:t>
            </a:r>
            <a:r>
              <a:rPr>
                <a:solidFill>
                  <a:srgbClr val="FFFFFF"/>
                </a:solidFill>
              </a:rPr>
              <a:t>Width: 50cm </a:t>
            </a:r>
            <a:r>
              <a:t> </a:t>
            </a:r>
            <a:r>
              <a:rPr>
                <a:solidFill>
                  <a:srgbClr val="F5582D"/>
                </a:solidFill>
              </a:rPr>
              <a:t>I</a:t>
            </a:r>
            <a:r>
              <a:t>  </a:t>
            </a:r>
            <a:r>
              <a:rPr>
                <a:solidFill>
                  <a:srgbClr val="FFFFFF"/>
                </a:solidFill>
              </a:rPr>
              <a:t>Mass: 33kg</a:t>
            </a:r>
          </a:p>
        </p:txBody>
      </p:sp>
      <p:sp>
        <p:nvSpPr>
          <p:cNvPr id="172" name="•. Removable triangle…"/>
          <p:cNvSpPr txBox="1"/>
          <p:nvPr/>
        </p:nvSpPr>
        <p:spPr>
          <a:xfrm>
            <a:off x="1803921" y="2657741"/>
            <a:ext cx="1102207" cy="104922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8038" tIns="8038" rIns="8038" bIns="8038" anchor="ctr">
            <a:spAutoFit/>
          </a:bodyPr>
          <a:lstStyle/>
          <a:p>
            <a:pPr marL="139700" indent="-101600" algn="l" defTabSz="457200">
              <a:lnSpc>
                <a:spcPct val="10000"/>
              </a:lnSpc>
              <a:spcBef>
                <a:spcPts val="900"/>
              </a:spcBef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•. Removable triangle </a:t>
            </a:r>
          </a:p>
          <a:p>
            <a:pPr marL="139700" indent="-101600" algn="l" defTabSz="457200">
              <a:lnSpc>
                <a:spcPct val="50000"/>
              </a:lnSpc>
              <a:spcBef>
                <a:spcPts val="900"/>
              </a:spcBef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    pot stand</a:t>
            </a:r>
          </a:p>
          <a:p>
            <a:pPr marL="139700" indent="-101600" algn="l" defTabSz="457200">
              <a:lnSpc>
                <a:spcPct val="5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•. 40L water jacket </a:t>
            </a:r>
          </a:p>
          <a:p>
            <a:pPr marL="139700" indent="-101600" algn="l" defTabSz="457200">
              <a:lnSpc>
                <a:spcPct val="5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•. Flat pots up to 50L</a:t>
            </a:r>
          </a:p>
          <a:p>
            <a:pPr marL="139700" indent="-101600" algn="l" defTabSz="457200">
              <a:lnSpc>
                <a:spcPct val="5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•. Fixed ash collector</a:t>
            </a:r>
          </a:p>
          <a:p>
            <a:pPr marL="139700" indent="-101600" algn="l" defTabSz="457200">
              <a:lnSpc>
                <a:spcPct val="5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•. 3 fixed feet</a:t>
            </a:r>
          </a:p>
          <a:p>
            <a:pPr marL="139700" indent="-101600" algn="l" defTabSz="457200">
              <a:lnSpc>
                <a:spcPct val="5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•. Pot support rods</a:t>
            </a:r>
          </a:p>
        </p:txBody>
      </p:sp>
      <p:sp>
        <p:nvSpPr>
          <p:cNvPr id="173" name="Three-in-One…"/>
          <p:cNvSpPr txBox="1"/>
          <p:nvPr/>
        </p:nvSpPr>
        <p:spPr>
          <a:xfrm>
            <a:off x="1850172" y="1857463"/>
            <a:ext cx="1500527" cy="68917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8038" tIns="8038" rIns="8038" bIns="8038" anchor="ctr">
            <a:spAutoFit/>
          </a:bodyPr>
          <a:lstStyle/>
          <a:p>
            <a:pPr algn="l" defTabSz="457200">
              <a:defRPr sz="1900" b="0" spc="87">
                <a:latin typeface="Dirty Headline"/>
                <a:ea typeface="Dirty Headline"/>
                <a:cs typeface="Dirty Headline"/>
                <a:sym typeface="Dirty Headline"/>
              </a:defRPr>
            </a:pPr>
            <a:r>
              <a:rPr>
                <a:solidFill>
                  <a:srgbClr val="FFFFFF"/>
                </a:solidFill>
              </a:rPr>
              <a:t>Three-in-One</a:t>
            </a:r>
          </a:p>
          <a:p>
            <a:pPr algn="l" defTabSz="457200">
              <a:defRPr sz="1600" b="0" spc="66">
                <a:solidFill>
                  <a:srgbClr val="F5582D"/>
                </a:solidFill>
                <a:latin typeface="Dirty Headline"/>
                <a:ea typeface="Dirty Headline"/>
                <a:cs typeface="Dirty Headline"/>
                <a:sym typeface="Dirty Headline"/>
              </a:defRPr>
            </a:pPr>
            <a:r>
              <a:t>Mashesha</a:t>
            </a:r>
          </a:p>
        </p:txBody>
      </p:sp>
      <p:pic>
        <p:nvPicPr>
          <p:cNvPr id="174" name="Image" descr="Imag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270749" y="1244047"/>
            <a:ext cx="2072425" cy="3061806"/>
          </a:xfrm>
          <a:prstGeom prst="rect">
            <a:avLst/>
          </a:prstGeom>
          <a:ln w="3175">
            <a:miter lim="400000"/>
          </a:ln>
        </p:spPr>
      </p:pic>
      <p:pic>
        <p:nvPicPr>
          <p:cNvPr id="175" name="Image" descr="Image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21568" y="3911153"/>
            <a:ext cx="1707453" cy="530952"/>
          </a:xfrm>
          <a:prstGeom prst="rect">
            <a:avLst/>
          </a:prstGeom>
          <a:ln w="3175">
            <a:miter lim="400000"/>
          </a:ln>
        </p:spPr>
      </p:pic>
      <p:sp>
        <p:nvSpPr>
          <p:cNvPr id="176" name="The Small Mashesha Stove is made with 1.2mm Mild Steel and is painted with a high heat black paint. Fuel sources: wood, charcoal or any biomass briquette."/>
          <p:cNvSpPr txBox="1"/>
          <p:nvPr/>
        </p:nvSpPr>
        <p:spPr>
          <a:xfrm>
            <a:off x="1839601" y="4664133"/>
            <a:ext cx="1696787" cy="42247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038" tIns="8038" rIns="8038" bIns="8038" anchor="ctr">
            <a:spAutoFit/>
          </a:bodyPr>
          <a:lstStyle>
            <a:lvl1pPr algn="just" defTabSz="457200">
              <a:defRPr sz="6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lvl1pPr>
          </a:lstStyle>
          <a:p>
            <a:r>
              <a:t>The Small Mashesha Stove is made with 1.2mm Mild Steel and is painted with a high heat black paint. Fuel sources: wood, charcoal or any biomass briquette.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4889" y="-192196"/>
            <a:ext cx="4121678" cy="5584115"/>
          </a:xfrm>
          <a:prstGeom prst="rect">
            <a:avLst/>
          </a:prstGeom>
          <a:ln w="3175">
            <a:miter lim="400000"/>
          </a:ln>
        </p:spPr>
      </p:pic>
      <p:pic>
        <p:nvPicPr>
          <p:cNvPr id="179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146" y="3779749"/>
            <a:ext cx="1164391" cy="1160814"/>
          </a:xfrm>
          <a:prstGeom prst="rect">
            <a:avLst/>
          </a:prstGeom>
          <a:ln w="3175">
            <a:miter lim="400000"/>
          </a:ln>
        </p:spPr>
      </p:pic>
      <p:sp>
        <p:nvSpPr>
          <p:cNvPr id="180" name="Mashesha Stoves use 50% less wood. Saving on wood means that costs can be recovered in approximately 5 months. It also produces less smoke than an open fire which is better for the environment and the chef’s health."/>
          <p:cNvSpPr txBox="1"/>
          <p:nvPr/>
        </p:nvSpPr>
        <p:spPr>
          <a:xfrm>
            <a:off x="502772" y="285960"/>
            <a:ext cx="2880383" cy="117177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038" tIns="8038" rIns="8038" bIns="8038" anchor="ctr">
            <a:spAutoFit/>
          </a:bodyPr>
          <a:lstStyle>
            <a:lvl1pPr algn="just" defTabSz="457200">
              <a:lnSpc>
                <a:spcPct val="120000"/>
              </a:lnSpc>
              <a:defRPr sz="11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lvl1pPr>
          </a:lstStyle>
          <a:p>
            <a:r>
              <a:t>Mashesha Stoves use 50% less wood. Saving on wood means that costs can be recovered in approximately 5 months. It also produces less smoke than an open fire which is better for the environment and the chef’s health.</a:t>
            </a:r>
          </a:p>
        </p:txBody>
      </p:sp>
      <p:pic>
        <p:nvPicPr>
          <p:cNvPr id="181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385" y="1757398"/>
            <a:ext cx="2629130" cy="485705"/>
          </a:xfrm>
          <a:prstGeom prst="rect">
            <a:avLst/>
          </a:prstGeom>
          <a:ln w="3175">
            <a:miter lim="400000"/>
          </a:ln>
        </p:spPr>
      </p:pic>
      <p:pic>
        <p:nvPicPr>
          <p:cNvPr id="182" name="Image" descr="Imag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646" y="1598984"/>
            <a:ext cx="2866035" cy="38101"/>
          </a:xfrm>
          <a:prstGeom prst="rect">
            <a:avLst/>
          </a:prstGeom>
          <a:ln w="3175">
            <a:miter lim="400000"/>
          </a:ln>
        </p:spPr>
      </p:pic>
      <p:sp>
        <p:nvSpPr>
          <p:cNvPr id="183" name="Louise Williamson…"/>
          <p:cNvSpPr txBox="1"/>
          <p:nvPr/>
        </p:nvSpPr>
        <p:spPr>
          <a:xfrm>
            <a:off x="513778" y="2538040"/>
            <a:ext cx="2019198" cy="73045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8038" tIns="8038" rIns="8038" bIns="8038" anchor="ctr">
            <a:spAutoFit/>
          </a:bodyPr>
          <a:lstStyle/>
          <a:p>
            <a:pPr algn="l" defTabSz="457200">
              <a:lnSpc>
                <a:spcPct val="70000"/>
              </a:lnSpc>
              <a:spcBef>
                <a:spcPts val="500"/>
              </a:spcBef>
              <a:defRPr b="0">
                <a:solidFill>
                  <a:srgbClr val="FFFFFF"/>
                </a:solidFill>
                <a:latin typeface="Omnes SemiBold"/>
                <a:ea typeface="Omnes SemiBold"/>
                <a:cs typeface="Omnes SemiBold"/>
                <a:sym typeface="Omnes SemiBold"/>
              </a:defRPr>
            </a:pPr>
            <a:r>
              <a:t>Louise Williamson</a:t>
            </a:r>
          </a:p>
          <a:p>
            <a:pPr algn="l" defTabSz="457200">
              <a:lnSpc>
                <a:spcPct val="7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SemiBold"/>
                <a:ea typeface="Omnes SemiBold"/>
                <a:cs typeface="Omnes SemiBold"/>
                <a:sym typeface="Omnes SemiBold"/>
              </a:defRPr>
            </a:pPr>
            <a:r>
              <a:t>Cell: 072 436 8347</a:t>
            </a:r>
          </a:p>
          <a:p>
            <a:pPr algn="l" defTabSz="457200">
              <a:lnSpc>
                <a:spcPct val="7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SemiBold"/>
                <a:ea typeface="Omnes SemiBold"/>
                <a:cs typeface="Omnes SemiBold"/>
                <a:sym typeface="Omnes SemiBold"/>
              </a:defRPr>
            </a:pPr>
            <a:r>
              <a:t>E-mail:	louise@masheshastoves.com</a:t>
            </a:r>
          </a:p>
          <a:p>
            <a:pPr algn="l" defTabSz="457200">
              <a:lnSpc>
                <a:spcPct val="7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SemiBold"/>
                <a:ea typeface="Omnes SemiBold"/>
                <a:cs typeface="Omnes SemiBold"/>
                <a:sym typeface="Omnes SemiBold"/>
              </a:defRPr>
            </a:pPr>
            <a:r>
              <a:t>Web:	www.Masheshastoves.com</a:t>
            </a:r>
          </a:p>
        </p:txBody>
      </p:sp>
      <p:pic>
        <p:nvPicPr>
          <p:cNvPr id="184" name="Image" descr="Imag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646" y="2308021"/>
            <a:ext cx="2866035" cy="38101"/>
          </a:xfrm>
          <a:prstGeom prst="rect">
            <a:avLst/>
          </a:prstGeom>
          <a:ln w="3175">
            <a:miter lim="400000"/>
          </a:ln>
        </p:spPr>
      </p:pic>
      <p:pic>
        <p:nvPicPr>
          <p:cNvPr id="185" name="Image" descr="Imag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861" y="3327958"/>
            <a:ext cx="3094204" cy="205881"/>
          </a:xfrm>
          <a:prstGeom prst="rect">
            <a:avLst/>
          </a:prstGeom>
          <a:ln w="3175">
            <a:miter lim="400000"/>
          </a:ln>
        </p:spPr>
      </p:pic>
      <p:pic>
        <p:nvPicPr>
          <p:cNvPr id="186" name="Image" descr="Imag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2716" y="3919876"/>
            <a:ext cx="1281824" cy="880560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247" y="-2905"/>
            <a:ext cx="3838394" cy="5325245"/>
          </a:xfrm>
          <a:prstGeom prst="rect">
            <a:avLst/>
          </a:prstGeom>
          <a:ln w="3175">
            <a:miter lim="400000"/>
          </a:ln>
        </p:spPr>
      </p:pic>
      <p:pic>
        <p:nvPicPr>
          <p:cNvPr id="189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730" y="169636"/>
            <a:ext cx="3082025" cy="1404304"/>
          </a:xfrm>
          <a:prstGeom prst="rect">
            <a:avLst/>
          </a:prstGeom>
          <a:ln w="3175">
            <a:miter lim="400000"/>
          </a:ln>
        </p:spPr>
      </p:pic>
      <p:sp>
        <p:nvSpPr>
          <p:cNvPr id="190" name="•  Fits size 2 to 4 three legged pots…"/>
          <p:cNvSpPr txBox="1"/>
          <p:nvPr/>
        </p:nvSpPr>
        <p:spPr>
          <a:xfrm>
            <a:off x="174310" y="2518779"/>
            <a:ext cx="1689595" cy="93238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8038" tIns="8038" rIns="8038" bIns="8038" anchor="ctr">
            <a:spAutoFit/>
          </a:bodyPr>
          <a:lstStyle/>
          <a:p>
            <a:pPr marL="139700" indent="-101600" algn="l" defTabSz="457200">
              <a:lnSpc>
                <a:spcPct val="120000"/>
              </a:lnSpc>
              <a:spcBef>
                <a:spcPts val="900"/>
              </a:spcBef>
              <a:defRPr sz="900" b="0"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•  Fits size 2 to 4 three legged pots </a:t>
            </a:r>
          </a:p>
          <a:p>
            <a:pPr marL="139700" indent="-101600" algn="l" defTabSz="457200">
              <a:lnSpc>
                <a:spcPct val="120000"/>
              </a:lnSpc>
              <a:spcBef>
                <a:spcPts val="500"/>
              </a:spcBef>
              <a:defRPr sz="900" b="0"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Flat pots and pans up to 5L</a:t>
            </a:r>
          </a:p>
          <a:p>
            <a:pPr marL="139700" indent="-101600" algn="l" defTabSz="457200">
              <a:lnSpc>
                <a:spcPct val="120000"/>
              </a:lnSpc>
              <a:spcBef>
                <a:spcPts val="500"/>
              </a:spcBef>
              <a:defRPr sz="900" b="0"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Fixed ash collector</a:t>
            </a:r>
          </a:p>
          <a:p>
            <a:pPr marL="139700" indent="-101600" algn="l" defTabSz="457200">
              <a:lnSpc>
                <a:spcPct val="120000"/>
              </a:lnSpc>
              <a:spcBef>
                <a:spcPts val="500"/>
              </a:spcBef>
              <a:defRPr sz="900" b="0"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3 fixed feet</a:t>
            </a:r>
          </a:p>
        </p:txBody>
      </p:sp>
      <p:pic>
        <p:nvPicPr>
          <p:cNvPr id="191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74242" y="1976926"/>
            <a:ext cx="1670216" cy="1697953"/>
          </a:xfrm>
          <a:prstGeom prst="rect">
            <a:avLst/>
          </a:prstGeom>
          <a:ln w="3175">
            <a:miter lim="400000"/>
          </a:ln>
        </p:spPr>
      </p:pic>
      <p:pic>
        <p:nvPicPr>
          <p:cNvPr id="192" name="Image" descr="Imag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5645" y="1887874"/>
            <a:ext cx="1898817" cy="1799553"/>
          </a:xfrm>
          <a:prstGeom prst="rect">
            <a:avLst/>
          </a:prstGeom>
          <a:ln w="3175">
            <a:miter lim="400000"/>
          </a:ln>
        </p:spPr>
      </p:pic>
      <p:pic>
        <p:nvPicPr>
          <p:cNvPr id="193" name="Image" descr="Imag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3264" y="4104362"/>
            <a:ext cx="1240094" cy="1096579"/>
          </a:xfrm>
          <a:prstGeom prst="rect">
            <a:avLst/>
          </a:prstGeom>
          <a:ln w="3175">
            <a:miter lim="400000"/>
          </a:ln>
        </p:spPr>
      </p:pic>
      <p:pic>
        <p:nvPicPr>
          <p:cNvPr id="194" name="Image" descr="Imag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23168" y="3911153"/>
            <a:ext cx="1707453" cy="530952"/>
          </a:xfrm>
          <a:prstGeom prst="rect">
            <a:avLst/>
          </a:prstGeom>
          <a:ln w="3175">
            <a:miter lim="400000"/>
          </a:ln>
        </p:spPr>
      </p:pic>
      <p:sp>
        <p:nvSpPr>
          <p:cNvPr id="195" name="Height: 70cm  I  Width: 55cm  I  Mass: 40kg"/>
          <p:cNvSpPr txBox="1"/>
          <p:nvPr/>
        </p:nvSpPr>
        <p:spPr>
          <a:xfrm>
            <a:off x="1844980" y="2441697"/>
            <a:ext cx="1863829" cy="33630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038" tIns="8038" rIns="8038" bIns="8038" anchor="ctr">
            <a:spAutoFit/>
          </a:bodyPr>
          <a:lstStyle/>
          <a:p>
            <a:pPr algn="l" defTabSz="457200">
              <a:lnSpc>
                <a:spcPct val="120000"/>
              </a:lnSpc>
              <a:spcBef>
                <a:spcPts val="500"/>
              </a:spcBef>
              <a:defRPr sz="700" b="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pPr>
            <a:r>
              <a:rPr>
                <a:solidFill>
                  <a:srgbClr val="FFFFFF"/>
                </a:solidFill>
              </a:rPr>
              <a:t>Height: 70cm</a:t>
            </a:r>
            <a:r>
              <a:t>  </a:t>
            </a:r>
            <a:r>
              <a:rPr>
                <a:solidFill>
                  <a:srgbClr val="F5582D"/>
                </a:solidFill>
              </a:rPr>
              <a:t>I</a:t>
            </a:r>
            <a:r>
              <a:t>  </a:t>
            </a:r>
            <a:r>
              <a:rPr>
                <a:solidFill>
                  <a:srgbClr val="FFFFFF"/>
                </a:solidFill>
              </a:rPr>
              <a:t>Width: 55cm </a:t>
            </a:r>
            <a:r>
              <a:t> </a:t>
            </a:r>
            <a:r>
              <a:rPr>
                <a:solidFill>
                  <a:srgbClr val="F5582D"/>
                </a:solidFill>
              </a:rPr>
              <a:t>I</a:t>
            </a:r>
            <a:r>
              <a:t>  </a:t>
            </a:r>
            <a:r>
              <a:rPr>
                <a:solidFill>
                  <a:srgbClr val="FFFFFF"/>
                </a:solidFill>
              </a:rPr>
              <a:t>Mass: 40kg</a:t>
            </a:r>
          </a:p>
        </p:txBody>
      </p:sp>
      <p:sp>
        <p:nvSpPr>
          <p:cNvPr id="196" name="•  Adjustable 54cm wide…"/>
          <p:cNvSpPr txBox="1"/>
          <p:nvPr/>
        </p:nvSpPr>
        <p:spPr>
          <a:xfrm>
            <a:off x="1803921" y="2735211"/>
            <a:ext cx="1337437" cy="89428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8038" tIns="8038" rIns="8038" bIns="8038" anchor="ctr">
            <a:spAutoFit/>
          </a:bodyPr>
          <a:lstStyle/>
          <a:p>
            <a:pPr marL="139700" indent="-101600" algn="l" defTabSz="457200">
              <a:lnSpc>
                <a:spcPct val="10000"/>
              </a:lnSpc>
              <a:spcBef>
                <a:spcPts val="900"/>
              </a:spcBef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•  Adjustable 54cm wide </a:t>
            </a:r>
          </a:p>
          <a:p>
            <a:pPr marL="139700" indent="-101600" algn="l" defTabSz="457200">
              <a:lnSpc>
                <a:spcPct val="10000"/>
              </a:lnSpc>
              <a:spcBef>
                <a:spcPts val="900"/>
              </a:spcBef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   braai grid</a:t>
            </a:r>
          </a:p>
          <a:p>
            <a:pPr marL="139700" indent="-101600" algn="l" defTabSz="457200">
              <a:lnSpc>
                <a:spcPct val="50000"/>
              </a:lnSpc>
              <a:spcBef>
                <a:spcPts val="900"/>
              </a:spcBef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•  Flat pots and pans up </a:t>
            </a:r>
          </a:p>
          <a:p>
            <a:pPr marL="139700" indent="-101600" algn="l" defTabSz="457200">
              <a:lnSpc>
                <a:spcPct val="5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   to 70L or 4 medium pots</a:t>
            </a:r>
          </a:p>
          <a:p>
            <a:pPr marL="139700" indent="-101600" algn="l" defTabSz="457200">
              <a:lnSpc>
                <a:spcPct val="5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•  Removable ash collector</a:t>
            </a:r>
          </a:p>
          <a:p>
            <a:pPr marL="139700" indent="-101600" algn="l" defTabSz="457200">
              <a:lnSpc>
                <a:spcPct val="5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   4 fixed feet</a:t>
            </a:r>
          </a:p>
        </p:txBody>
      </p:sp>
      <p:sp>
        <p:nvSpPr>
          <p:cNvPr id="197" name="The Small Mashesha Stove is made with 1.2mm Mild Steel and is painted with a high heat black paint. Fuel sources: wood, charcoal or any biomass briquette."/>
          <p:cNvSpPr txBox="1"/>
          <p:nvPr/>
        </p:nvSpPr>
        <p:spPr>
          <a:xfrm>
            <a:off x="1941201" y="4664133"/>
            <a:ext cx="1696787" cy="42247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038" tIns="8038" rIns="8038" bIns="8038" anchor="ctr">
            <a:spAutoFit/>
          </a:bodyPr>
          <a:lstStyle>
            <a:lvl1pPr algn="just" defTabSz="457200">
              <a:defRPr sz="6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lvl1pPr>
          </a:lstStyle>
          <a:p>
            <a:r>
              <a:t>The Small Mashesha Stove is made with 1.2mm Mild Steel and is painted with a high heat black paint. Fuel sources: wood, charcoal or any biomass briquette.</a:t>
            </a:r>
          </a:p>
        </p:txBody>
      </p:sp>
      <p:sp>
        <p:nvSpPr>
          <p:cNvPr id="198" name="Fire Pit…"/>
          <p:cNvSpPr txBox="1"/>
          <p:nvPr/>
        </p:nvSpPr>
        <p:spPr>
          <a:xfrm>
            <a:off x="1850172" y="1869528"/>
            <a:ext cx="974928" cy="66504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8038" tIns="8038" rIns="8038" bIns="8038" anchor="ctr">
            <a:spAutoFit/>
          </a:bodyPr>
          <a:lstStyle/>
          <a:p>
            <a:pPr algn="l" defTabSz="457200">
              <a:lnSpc>
                <a:spcPct val="90000"/>
              </a:lnSpc>
              <a:defRPr sz="1900" b="0" spc="87">
                <a:latin typeface="Dirty Headline"/>
                <a:ea typeface="Dirty Headline"/>
                <a:cs typeface="Dirty Headline"/>
                <a:sym typeface="Dirty Headline"/>
              </a:defRPr>
            </a:pPr>
            <a:r>
              <a:rPr>
                <a:solidFill>
                  <a:srgbClr val="FFFFFF"/>
                </a:solidFill>
              </a:rPr>
              <a:t>Fire Pit</a:t>
            </a:r>
          </a:p>
          <a:p>
            <a:pPr algn="l" defTabSz="457200">
              <a:defRPr sz="1600" b="0" spc="66">
                <a:solidFill>
                  <a:srgbClr val="F5582D"/>
                </a:solidFill>
                <a:latin typeface="Dirty Headline"/>
                <a:ea typeface="Dirty Headline"/>
                <a:cs typeface="Dirty Headline"/>
                <a:sym typeface="Dirty Headline"/>
              </a:defRPr>
            </a:pPr>
            <a:r>
              <a:t>Mashesha</a:t>
            </a:r>
          </a:p>
        </p:txBody>
      </p:sp>
      <p:pic>
        <p:nvPicPr>
          <p:cNvPr id="199" name="Image" descr="Image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277872" y="1331671"/>
            <a:ext cx="2328305" cy="2734158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4889" y="-192196"/>
            <a:ext cx="4121678" cy="5584115"/>
          </a:xfrm>
          <a:prstGeom prst="rect">
            <a:avLst/>
          </a:prstGeom>
          <a:ln w="3175">
            <a:miter lim="400000"/>
          </a:ln>
        </p:spPr>
      </p:pic>
      <p:pic>
        <p:nvPicPr>
          <p:cNvPr id="202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146" y="3779749"/>
            <a:ext cx="1164391" cy="1160814"/>
          </a:xfrm>
          <a:prstGeom prst="rect">
            <a:avLst/>
          </a:prstGeom>
          <a:ln w="3175">
            <a:miter lim="400000"/>
          </a:ln>
        </p:spPr>
      </p:pic>
      <p:sp>
        <p:nvSpPr>
          <p:cNvPr id="203" name="Mashesha Stoves use 50% less wood. Saving on wood means that costs can be recovered in approximately 5 months. It also produces less smoke than an open fire which is better for the environment and the chef’s health."/>
          <p:cNvSpPr txBox="1"/>
          <p:nvPr/>
        </p:nvSpPr>
        <p:spPr>
          <a:xfrm>
            <a:off x="502772" y="285960"/>
            <a:ext cx="2880383" cy="117177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038" tIns="8038" rIns="8038" bIns="8038" anchor="ctr">
            <a:spAutoFit/>
          </a:bodyPr>
          <a:lstStyle>
            <a:lvl1pPr algn="just" defTabSz="457200">
              <a:lnSpc>
                <a:spcPct val="120000"/>
              </a:lnSpc>
              <a:defRPr sz="11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lvl1pPr>
          </a:lstStyle>
          <a:p>
            <a:r>
              <a:t>Mashesha Stoves use 50% less wood. Saving on wood means that costs can be recovered in approximately 5 months. It also produces less smoke than an open fire which is better for the environment and the chef’s health.</a:t>
            </a:r>
          </a:p>
        </p:txBody>
      </p:sp>
      <p:pic>
        <p:nvPicPr>
          <p:cNvPr id="204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385" y="1757398"/>
            <a:ext cx="2629130" cy="485705"/>
          </a:xfrm>
          <a:prstGeom prst="rect">
            <a:avLst/>
          </a:prstGeom>
          <a:ln w="3175">
            <a:miter lim="400000"/>
          </a:ln>
        </p:spPr>
      </p:pic>
      <p:pic>
        <p:nvPicPr>
          <p:cNvPr id="205" name="Image" descr="Imag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646" y="1598984"/>
            <a:ext cx="2866035" cy="38101"/>
          </a:xfrm>
          <a:prstGeom prst="rect">
            <a:avLst/>
          </a:prstGeom>
          <a:ln w="3175">
            <a:miter lim="400000"/>
          </a:ln>
        </p:spPr>
      </p:pic>
      <p:sp>
        <p:nvSpPr>
          <p:cNvPr id="206" name="Louise Williamson…"/>
          <p:cNvSpPr txBox="1"/>
          <p:nvPr/>
        </p:nvSpPr>
        <p:spPr>
          <a:xfrm>
            <a:off x="513778" y="2538040"/>
            <a:ext cx="2019198" cy="73045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8038" tIns="8038" rIns="8038" bIns="8038" anchor="ctr">
            <a:spAutoFit/>
          </a:bodyPr>
          <a:lstStyle/>
          <a:p>
            <a:pPr algn="l" defTabSz="457200">
              <a:lnSpc>
                <a:spcPct val="70000"/>
              </a:lnSpc>
              <a:spcBef>
                <a:spcPts val="500"/>
              </a:spcBef>
              <a:defRPr b="0">
                <a:solidFill>
                  <a:srgbClr val="FFFFFF"/>
                </a:solidFill>
                <a:latin typeface="Omnes SemiBold"/>
                <a:ea typeface="Omnes SemiBold"/>
                <a:cs typeface="Omnes SemiBold"/>
                <a:sym typeface="Omnes SemiBold"/>
              </a:defRPr>
            </a:pPr>
            <a:r>
              <a:t>Louise Williamson</a:t>
            </a:r>
          </a:p>
          <a:p>
            <a:pPr algn="l" defTabSz="457200">
              <a:lnSpc>
                <a:spcPct val="7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SemiBold"/>
                <a:ea typeface="Omnes SemiBold"/>
                <a:cs typeface="Omnes SemiBold"/>
                <a:sym typeface="Omnes SemiBold"/>
              </a:defRPr>
            </a:pPr>
            <a:r>
              <a:t>Cell: 072 436 8347</a:t>
            </a:r>
          </a:p>
          <a:p>
            <a:pPr algn="l" defTabSz="457200">
              <a:lnSpc>
                <a:spcPct val="7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SemiBold"/>
                <a:ea typeface="Omnes SemiBold"/>
                <a:cs typeface="Omnes SemiBold"/>
                <a:sym typeface="Omnes SemiBold"/>
              </a:defRPr>
            </a:pPr>
            <a:r>
              <a:t>E-mail:	louise@masheshastoves.com</a:t>
            </a:r>
          </a:p>
          <a:p>
            <a:pPr algn="l" defTabSz="457200">
              <a:lnSpc>
                <a:spcPct val="70000"/>
              </a:lnSpc>
              <a:spcBef>
                <a:spcPts val="500"/>
              </a:spcBef>
              <a:defRPr sz="900" b="0">
                <a:solidFill>
                  <a:srgbClr val="FFFFFF"/>
                </a:solidFill>
                <a:latin typeface="Omnes SemiBold"/>
                <a:ea typeface="Omnes SemiBold"/>
                <a:cs typeface="Omnes SemiBold"/>
                <a:sym typeface="Omnes SemiBold"/>
              </a:defRPr>
            </a:pPr>
            <a:r>
              <a:t>Web:	www.Masheshastoves.com</a:t>
            </a:r>
          </a:p>
        </p:txBody>
      </p:sp>
      <p:pic>
        <p:nvPicPr>
          <p:cNvPr id="207" name="Image" descr="Imag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646" y="2308021"/>
            <a:ext cx="2866035" cy="38101"/>
          </a:xfrm>
          <a:prstGeom prst="rect">
            <a:avLst/>
          </a:prstGeom>
          <a:ln w="3175">
            <a:miter lim="400000"/>
          </a:ln>
        </p:spPr>
      </p:pic>
      <p:pic>
        <p:nvPicPr>
          <p:cNvPr id="208" name="Image" descr="Imag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861" y="3327958"/>
            <a:ext cx="3094204" cy="205881"/>
          </a:xfrm>
          <a:prstGeom prst="rect">
            <a:avLst/>
          </a:prstGeom>
          <a:ln w="3175">
            <a:miter lim="400000"/>
          </a:ln>
        </p:spPr>
      </p:pic>
      <p:pic>
        <p:nvPicPr>
          <p:cNvPr id="209" name="Image" descr="Imag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2716" y="3919876"/>
            <a:ext cx="1281824" cy="880560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247" y="-2905"/>
            <a:ext cx="3838394" cy="5325245"/>
          </a:xfrm>
          <a:prstGeom prst="rect">
            <a:avLst/>
          </a:prstGeom>
          <a:ln w="3175">
            <a:miter lim="400000"/>
          </a:ln>
        </p:spPr>
      </p:pic>
      <p:pic>
        <p:nvPicPr>
          <p:cNvPr id="212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730" y="169636"/>
            <a:ext cx="3082025" cy="1404304"/>
          </a:xfrm>
          <a:prstGeom prst="rect">
            <a:avLst/>
          </a:prstGeom>
          <a:ln w="3175">
            <a:miter lim="400000"/>
          </a:ln>
        </p:spPr>
      </p:pic>
      <p:sp>
        <p:nvSpPr>
          <p:cNvPr id="213" name="•  Fits size 2 to 4 three legged pots…"/>
          <p:cNvSpPr txBox="1"/>
          <p:nvPr/>
        </p:nvSpPr>
        <p:spPr>
          <a:xfrm>
            <a:off x="174310" y="2518779"/>
            <a:ext cx="1689595" cy="93238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8038" tIns="8038" rIns="8038" bIns="8038" anchor="ctr">
            <a:spAutoFit/>
          </a:bodyPr>
          <a:lstStyle/>
          <a:p>
            <a:pPr marL="139700" indent="-101600" algn="l" defTabSz="457200">
              <a:lnSpc>
                <a:spcPct val="120000"/>
              </a:lnSpc>
              <a:spcBef>
                <a:spcPts val="900"/>
              </a:spcBef>
              <a:defRPr sz="900" b="0"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•  Fits size 2 to 4 three legged pots </a:t>
            </a:r>
          </a:p>
          <a:p>
            <a:pPr marL="139700" indent="-101600" algn="l" defTabSz="457200">
              <a:lnSpc>
                <a:spcPct val="120000"/>
              </a:lnSpc>
              <a:spcBef>
                <a:spcPts val="500"/>
              </a:spcBef>
              <a:defRPr sz="900" b="0"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Flat pots and pans up to 5L</a:t>
            </a:r>
          </a:p>
          <a:p>
            <a:pPr marL="139700" indent="-101600" algn="l" defTabSz="457200">
              <a:lnSpc>
                <a:spcPct val="120000"/>
              </a:lnSpc>
              <a:spcBef>
                <a:spcPts val="500"/>
              </a:spcBef>
              <a:defRPr sz="900" b="0"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Fixed ash collector</a:t>
            </a:r>
          </a:p>
          <a:p>
            <a:pPr marL="139700" indent="-101600" algn="l" defTabSz="457200">
              <a:lnSpc>
                <a:spcPct val="120000"/>
              </a:lnSpc>
              <a:spcBef>
                <a:spcPts val="500"/>
              </a:spcBef>
              <a:defRPr sz="900" b="0"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3 fixed feet</a:t>
            </a:r>
          </a:p>
        </p:txBody>
      </p:sp>
      <p:pic>
        <p:nvPicPr>
          <p:cNvPr id="214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74242" y="1976926"/>
            <a:ext cx="1670216" cy="1697953"/>
          </a:xfrm>
          <a:prstGeom prst="rect">
            <a:avLst/>
          </a:prstGeom>
          <a:ln w="3175">
            <a:miter lim="400000"/>
          </a:ln>
        </p:spPr>
      </p:pic>
      <p:pic>
        <p:nvPicPr>
          <p:cNvPr id="215" name="Image" descr="Imag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5645" y="1887874"/>
            <a:ext cx="1898817" cy="1799553"/>
          </a:xfrm>
          <a:prstGeom prst="rect">
            <a:avLst/>
          </a:prstGeom>
          <a:ln w="3175">
            <a:miter lim="400000"/>
          </a:ln>
        </p:spPr>
      </p:pic>
      <p:pic>
        <p:nvPicPr>
          <p:cNvPr id="216" name="Image" descr="Imag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3264" y="4104362"/>
            <a:ext cx="1240094" cy="1096579"/>
          </a:xfrm>
          <a:prstGeom prst="rect">
            <a:avLst/>
          </a:prstGeom>
          <a:ln w="3175">
            <a:miter lim="400000"/>
          </a:ln>
        </p:spPr>
      </p:pic>
      <p:pic>
        <p:nvPicPr>
          <p:cNvPr id="217" name="Image" descr="Imag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72368" y="4050853"/>
            <a:ext cx="1707453" cy="530952"/>
          </a:xfrm>
          <a:prstGeom prst="rect">
            <a:avLst/>
          </a:prstGeom>
          <a:ln w="3175">
            <a:miter lim="400000"/>
          </a:ln>
        </p:spPr>
      </p:pic>
      <p:sp>
        <p:nvSpPr>
          <p:cNvPr id="218" name="The Small Mashesha Stove is made with 1.2mm Mild Steel and is painted with a high heat black paint. Fuel sources: wood, charcoal or any biomass briquette."/>
          <p:cNvSpPr txBox="1"/>
          <p:nvPr/>
        </p:nvSpPr>
        <p:spPr>
          <a:xfrm>
            <a:off x="1890401" y="4676833"/>
            <a:ext cx="1696787" cy="42247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038" tIns="8038" rIns="8038" bIns="8038" anchor="ctr">
            <a:spAutoFit/>
          </a:bodyPr>
          <a:lstStyle>
            <a:lvl1pPr algn="just" defTabSz="457200">
              <a:defRPr sz="6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lvl1pPr>
          </a:lstStyle>
          <a:p>
            <a:r>
              <a:t>The Small Mashesha Stove is made with 1.2mm Mild Steel and is painted with a high heat black paint. Fuel sources: wood, charcoal or any biomass briquette.</a:t>
            </a:r>
          </a:p>
        </p:txBody>
      </p:sp>
      <p:sp>
        <p:nvSpPr>
          <p:cNvPr id="219" name="Potjie…"/>
          <p:cNvSpPr txBox="1"/>
          <p:nvPr/>
        </p:nvSpPr>
        <p:spPr>
          <a:xfrm>
            <a:off x="1850172" y="1984463"/>
            <a:ext cx="974928" cy="68917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8038" tIns="8038" rIns="8038" bIns="8038" anchor="ctr">
            <a:spAutoFit/>
          </a:bodyPr>
          <a:lstStyle/>
          <a:p>
            <a:pPr algn="l" defTabSz="457200">
              <a:defRPr sz="1900" b="0" spc="87">
                <a:latin typeface="Dirty Headline"/>
                <a:ea typeface="Dirty Headline"/>
                <a:cs typeface="Dirty Headline"/>
                <a:sym typeface="Dirty Headline"/>
              </a:defRPr>
            </a:pPr>
            <a:r>
              <a:rPr>
                <a:solidFill>
                  <a:srgbClr val="FFFFFF"/>
                </a:solidFill>
              </a:rPr>
              <a:t>Potjie</a:t>
            </a:r>
          </a:p>
          <a:p>
            <a:pPr algn="l" defTabSz="457200">
              <a:defRPr sz="1600" b="0" spc="66">
                <a:solidFill>
                  <a:srgbClr val="F5582D"/>
                </a:solidFill>
                <a:latin typeface="Dirty Headline"/>
                <a:ea typeface="Dirty Headline"/>
                <a:cs typeface="Dirty Headline"/>
                <a:sym typeface="Dirty Headline"/>
              </a:defRPr>
            </a:pPr>
            <a:r>
              <a:t>Mashesha</a:t>
            </a:r>
          </a:p>
        </p:txBody>
      </p:sp>
      <p:sp>
        <p:nvSpPr>
          <p:cNvPr id="220" name="Height: 62cm  I  Width: 50cm  I  Mass: 20kg"/>
          <p:cNvSpPr txBox="1"/>
          <p:nvPr/>
        </p:nvSpPr>
        <p:spPr>
          <a:xfrm>
            <a:off x="1844980" y="2515675"/>
            <a:ext cx="1863829" cy="26455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038" tIns="8038" rIns="8038" bIns="8038" anchor="ctr">
            <a:spAutoFit/>
          </a:bodyPr>
          <a:lstStyle/>
          <a:p>
            <a:pPr algn="l" defTabSz="457200">
              <a:lnSpc>
                <a:spcPct val="120000"/>
              </a:lnSpc>
              <a:defRPr sz="700" b="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pPr>
            <a:r>
              <a:rPr>
                <a:solidFill>
                  <a:srgbClr val="FFFFFF"/>
                </a:solidFill>
              </a:rPr>
              <a:t>Height: 62cm</a:t>
            </a:r>
            <a:r>
              <a:t>  </a:t>
            </a:r>
            <a:r>
              <a:rPr>
                <a:solidFill>
                  <a:srgbClr val="F5582D"/>
                </a:solidFill>
              </a:rPr>
              <a:t>I</a:t>
            </a:r>
            <a:r>
              <a:t>  </a:t>
            </a:r>
            <a:r>
              <a:rPr>
                <a:solidFill>
                  <a:srgbClr val="FFFFFF"/>
                </a:solidFill>
              </a:rPr>
              <a:t>Width: 50cm </a:t>
            </a:r>
            <a:r>
              <a:t> </a:t>
            </a:r>
            <a:r>
              <a:rPr>
                <a:solidFill>
                  <a:srgbClr val="F5582D"/>
                </a:solidFill>
              </a:rPr>
              <a:t>I</a:t>
            </a:r>
            <a:r>
              <a:t>  </a:t>
            </a:r>
            <a:r>
              <a:rPr>
                <a:solidFill>
                  <a:srgbClr val="FFFFFF"/>
                </a:solidFill>
              </a:rPr>
              <a:t>Mass: 20kg</a:t>
            </a:r>
          </a:p>
        </p:txBody>
      </p:sp>
      <p:pic>
        <p:nvPicPr>
          <p:cNvPr id="221" name="Image" descr="Image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932" y="1356860"/>
            <a:ext cx="2401469" cy="3052535"/>
          </a:xfrm>
          <a:prstGeom prst="rect">
            <a:avLst/>
          </a:prstGeom>
          <a:ln w="3175">
            <a:miter lim="400000"/>
          </a:ln>
        </p:spPr>
      </p:pic>
      <p:sp>
        <p:nvSpPr>
          <p:cNvPr id="222" name="•. Adjustable 40cm wide…"/>
          <p:cNvSpPr txBox="1"/>
          <p:nvPr/>
        </p:nvSpPr>
        <p:spPr>
          <a:xfrm>
            <a:off x="1796181" y="2697061"/>
            <a:ext cx="1357553" cy="123527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8038" tIns="8038" rIns="8038" bIns="8038" anchor="ctr">
            <a:spAutoFit/>
          </a:bodyPr>
          <a:lstStyle/>
          <a:p>
            <a:pPr marL="139700" indent="-101600" algn="l" defTabSz="457200"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•. Adjustable 40cm wide </a:t>
            </a:r>
          </a:p>
          <a:p>
            <a:pPr marL="139700" indent="-101600" algn="l" defTabSz="457200"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   braai grid</a:t>
            </a:r>
          </a:p>
          <a:p>
            <a:pPr marL="139700" indent="-101600" algn="l" defTabSz="457200"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•. Fits up to a size 4 three </a:t>
            </a:r>
          </a:p>
          <a:p>
            <a:pPr marL="139700" indent="-101600" algn="l" defTabSz="457200"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    legged pot</a:t>
            </a:r>
          </a:p>
          <a:p>
            <a:pPr marL="139700" indent="-101600" algn="l" defTabSz="457200"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•. Removable pot stand for </a:t>
            </a:r>
          </a:p>
          <a:p>
            <a:pPr marL="139700" indent="-101600" algn="l" defTabSz="457200"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    flat pot/skottle cooking</a:t>
            </a:r>
          </a:p>
          <a:p>
            <a:pPr marL="139700" indent="-101600" algn="l" defTabSz="457200"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•. Removable ash collector</a:t>
            </a:r>
          </a:p>
          <a:p>
            <a:pPr marL="139700" indent="-101600" algn="l" defTabSz="457200">
              <a:defRPr sz="900" b="0">
                <a:solidFill>
                  <a:srgbClr val="FFFFFF"/>
                </a:solidFill>
                <a:latin typeface="Omnes Regular"/>
                <a:ea typeface="Omnes Regular"/>
                <a:cs typeface="Omnes Regular"/>
                <a:sym typeface="Omnes Regular"/>
              </a:defRPr>
            </a:pPr>
            <a:r>
              <a:t>    3 fixed feet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8038" tIns="8038" rIns="8038" bIns="8038" numCol="1" spcCol="38100" rtlCol="0" anchor="ctr">
        <a:spAutoFit/>
      </a:bodyPr>
      <a:lstStyle>
        <a:defPPr marL="0" marR="0" indent="0" algn="ctr" defTabSz="31872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8038" tIns="8038" rIns="8038" bIns="8038" numCol="1" spcCol="38100" rtlCol="0" anchor="ctr">
        <a:spAutoFit/>
      </a:bodyPr>
      <a:lstStyle>
        <a:defPPr marL="0" marR="0" indent="0" algn="ctr" defTabSz="31872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8038" tIns="8038" rIns="8038" bIns="8038" numCol="1" spcCol="38100" rtlCol="0" anchor="ctr">
        <a:spAutoFit/>
      </a:bodyPr>
      <a:lstStyle>
        <a:defPPr marL="0" marR="0" indent="0" algn="ctr" defTabSz="31872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8038" tIns="8038" rIns="8038" bIns="8038" numCol="1" spcCol="38100" rtlCol="0" anchor="ctr">
        <a:spAutoFit/>
      </a:bodyPr>
      <a:lstStyle>
        <a:defPPr marL="0" marR="0" indent="0" algn="ctr" defTabSz="31872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799</Words>
  <Application>Microsoft Office PowerPoint</Application>
  <PresentationFormat>Custom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Dirty Headline</vt:lpstr>
      <vt:lpstr>Helvetica Light</vt:lpstr>
      <vt:lpstr>Helvetica Neue</vt:lpstr>
      <vt:lpstr>Helvetica Neue Bold Condensed</vt:lpstr>
      <vt:lpstr>Helvetica Neue Light</vt:lpstr>
      <vt:lpstr>Helvetica Neue Medium</vt:lpstr>
      <vt:lpstr>Helvetica Neue Thin</vt:lpstr>
      <vt:lpstr>Omnes Regular</vt:lpstr>
      <vt:lpstr>Omnes SemiBold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Williamson</dc:creator>
  <cp:lastModifiedBy>Louise Williamson</cp:lastModifiedBy>
  <cp:revision>1</cp:revision>
  <dcterms:modified xsi:type="dcterms:W3CDTF">2019-11-11T09:33:16Z</dcterms:modified>
</cp:coreProperties>
</file>